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337" r:id="rId2"/>
    <p:sldId id="608" r:id="rId3"/>
    <p:sldId id="666" r:id="rId4"/>
    <p:sldId id="651" r:id="rId5"/>
    <p:sldId id="610" r:id="rId6"/>
    <p:sldId id="652" r:id="rId7"/>
    <p:sldId id="653" r:id="rId8"/>
    <p:sldId id="655" r:id="rId9"/>
    <p:sldId id="656" r:id="rId10"/>
    <p:sldId id="657" r:id="rId11"/>
    <p:sldId id="658" r:id="rId12"/>
    <p:sldId id="659" r:id="rId13"/>
    <p:sldId id="660" r:id="rId14"/>
    <p:sldId id="676" r:id="rId15"/>
    <p:sldId id="661" r:id="rId16"/>
    <p:sldId id="663" r:id="rId17"/>
    <p:sldId id="664" r:id="rId18"/>
    <p:sldId id="665" r:id="rId19"/>
    <p:sldId id="668" r:id="rId20"/>
    <p:sldId id="669" r:id="rId21"/>
    <p:sldId id="670" r:id="rId22"/>
    <p:sldId id="671" r:id="rId23"/>
    <p:sldId id="672" r:id="rId24"/>
    <p:sldId id="675" r:id="rId25"/>
    <p:sldId id="5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F87CC-A460-834E-82AC-DEA14955F57F}" type="datetimeFigureOut">
              <a:rPr lang="en-US" smtClean="0"/>
              <a:t>6/10/19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8C473-14C3-5944-9CA1-2218AB35F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2"/>
                </a:solidFill>
                <a:latin typeface="Geomanist Book" panose="02000503000000020004" pitchFamily="2" charset="77"/>
              </a:rPr>
              <a:t>AWS Aurora is Great – It Could Be Better!</a:t>
            </a:r>
          </a:p>
          <a:p>
            <a:r>
              <a:rPr lang="en-US" sz="1200" dirty="0">
                <a:solidFill>
                  <a:schemeClr val="accent2"/>
                </a:solidFill>
                <a:latin typeface="Geomanist" panose="02000503000000020004" pitchFamily="2" charset="77"/>
              </a:rPr>
              <a:t>Join us to compare how to build geo-scale, multi-region MySQL Cloud backend using AWS Aurora and </a:t>
            </a:r>
            <a:r>
              <a:rPr lang="en-US" sz="1200" dirty="0" err="1">
                <a:solidFill>
                  <a:schemeClr val="accent2"/>
                </a:solidFill>
                <a:latin typeface="Geomanist" panose="02000503000000020004" pitchFamily="2" charset="77"/>
              </a:rPr>
              <a:t>Continuent</a:t>
            </a:r>
            <a:r>
              <a:rPr lang="en-US" sz="1200" dirty="0">
                <a:solidFill>
                  <a:schemeClr val="accent2"/>
                </a:solidFill>
                <a:latin typeface="Geomanist" panose="02000503000000020004" pitchFamily="2" charset="77"/>
              </a:rPr>
              <a:t> Tungsten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0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33335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99886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 min</a:t>
            </a:r>
          </a:p>
        </p:txBody>
      </p:sp>
    </p:spTree>
    <p:extLst>
      <p:ext uri="{BB962C8B-B14F-4D97-AF65-F5344CB8AC3E}">
        <p14:creationId xmlns:p14="http://schemas.microsoft.com/office/powerpoint/2010/main" val="889385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33645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75323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4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2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2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7058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 min</a:t>
            </a:r>
          </a:p>
        </p:txBody>
      </p:sp>
    </p:spTree>
    <p:extLst>
      <p:ext uri="{BB962C8B-B14F-4D97-AF65-F5344CB8AC3E}">
        <p14:creationId xmlns:p14="http://schemas.microsoft.com/office/powerpoint/2010/main" val="270109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1377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 min</a:t>
            </a:r>
          </a:p>
        </p:txBody>
      </p:sp>
    </p:spTree>
    <p:extLst>
      <p:ext uri="{BB962C8B-B14F-4D97-AF65-F5344CB8AC3E}">
        <p14:creationId xmlns:p14="http://schemas.microsoft.com/office/powerpoint/2010/main" val="136526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33265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6063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70000">
              <a:srgbClr val="192050"/>
            </a:gs>
            <a:gs pos="0">
              <a:srgbClr val="322D9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09DAF3-5E23-1A4A-B488-E1E33D06B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724" r="-2237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436" y="2407045"/>
            <a:ext cx="6229224" cy="1097280"/>
          </a:xfrm>
        </p:spPr>
        <p:txBody>
          <a:bodyPr/>
          <a:lstStyle>
            <a:lvl1pPr>
              <a:defRPr sz="3733">
                <a:solidFill>
                  <a:srgbClr val="4C82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1436" y="3688899"/>
            <a:ext cx="6229224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Geomanist" panose="02000503000000020004" pitchFamily="2" charset="77"/>
              </a:defRPr>
            </a:lvl1pPr>
            <a:lvl2pPr marL="38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9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resenter Name">
    <p:bg>
      <p:bgPr>
        <a:solidFill>
          <a:srgbClr val="101B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26720"/>
            <a:ext cx="9144000" cy="109728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91440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38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>
          <a:xfrm>
            <a:off x="609606" y="2362200"/>
            <a:ext cx="10972801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0947404" y="6633373"/>
            <a:ext cx="1117600" cy="1333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3352" y="6214269"/>
            <a:ext cx="450851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96" y="5674713"/>
            <a:ext cx="2126149" cy="8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5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330200"/>
            <a:ext cx="10972801" cy="8128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7" y="1371600"/>
            <a:ext cx="10972801" cy="464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74401" y="6883405"/>
            <a:ext cx="1117600" cy="1333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6491" y="6464301"/>
            <a:ext cx="5181600" cy="149224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0349" y="6464301"/>
            <a:ext cx="450851" cy="14922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37E28-9206-7E4A-B596-97B9C083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2" y="5478845"/>
            <a:ext cx="2126149" cy="8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3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3E15-E62F-B840-915A-9CC11764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58" y="919909"/>
            <a:ext cx="4977727" cy="8128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D7732-3A13-E444-B10C-8DB34EB4D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A4972-4AE3-DA47-806F-C9CDACC9A2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93041-E2BB-B346-9566-7798809AA8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2"/>
            <a:ext cx="5389508" cy="4207933"/>
          </a:xfrm>
        </p:spPr>
        <p:txBody>
          <a:bodyPr/>
          <a:lstStyle>
            <a:lvl1pPr>
              <a:defRPr sz="2133">
                <a:latin typeface="Geomanist" panose="02000503000000020004" pitchFamily="2" charset="77"/>
              </a:defRPr>
            </a:lvl1pPr>
            <a:lvl2pPr>
              <a:defRPr sz="1867">
                <a:latin typeface="Geomanist" panose="02000503000000020004" pitchFamily="2" charset="77"/>
              </a:defRPr>
            </a:lvl2pPr>
            <a:lvl3pPr>
              <a:defRPr sz="1400">
                <a:latin typeface="Geomanist" panose="02000503000000020004" pitchFamily="2" charset="77"/>
              </a:defRPr>
            </a:lvl3pPr>
            <a:lvl4pPr>
              <a:defRPr sz="1400">
                <a:latin typeface="Geomanist" panose="02000503000000020004" pitchFamily="2" charset="77"/>
              </a:defRPr>
            </a:lvl4pPr>
            <a:lvl5pPr>
              <a:defRPr sz="1400">
                <a:latin typeface="Geomanist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79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C0EEC-1F59-2B40-9827-CDCFDD9AC2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C47DD-AD7E-E845-BF31-FAC77A90560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642DB3-FA0E-1E43-8456-0250000F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58" y="919909"/>
            <a:ext cx="4977727" cy="812800"/>
          </a:xfrm>
        </p:spPr>
        <p:txBody>
          <a:bodyPr anchor="t"/>
          <a:lstStyle>
            <a:lvl1pPr>
              <a:defRPr sz="2667" b="0" i="0">
                <a:latin typeface="Geomanist Book" panose="0200050300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C9C7D36-6009-2244-B3BC-B900BE8C24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2"/>
            <a:ext cx="5389508" cy="4207933"/>
          </a:xfrm>
        </p:spPr>
        <p:txBody>
          <a:bodyPr/>
          <a:lstStyle>
            <a:lvl1pPr>
              <a:defRPr sz="2133">
                <a:latin typeface="Geomanist" panose="02000503000000020004" pitchFamily="2" charset="77"/>
              </a:defRPr>
            </a:lvl1pPr>
            <a:lvl2pPr>
              <a:defRPr sz="1867">
                <a:latin typeface="Geomanist" panose="02000503000000020004" pitchFamily="2" charset="77"/>
              </a:defRPr>
            </a:lvl2pPr>
            <a:lvl3pPr>
              <a:defRPr sz="1400">
                <a:latin typeface="Geomanist" panose="02000503000000020004" pitchFamily="2" charset="77"/>
              </a:defRPr>
            </a:lvl3pPr>
            <a:lvl4pPr>
              <a:defRPr sz="1400">
                <a:latin typeface="Geomanist" panose="02000503000000020004" pitchFamily="2" charset="77"/>
              </a:defRPr>
            </a:lvl4pPr>
            <a:lvl5pPr>
              <a:defRPr sz="1400">
                <a:latin typeface="Geomanist" panose="0200050300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08B7F-EC3E-F944-B30E-39062A951FDE}"/>
              </a:ext>
            </a:extLst>
          </p:cNvPr>
          <p:cNvGrpSpPr/>
          <p:nvPr userDrawn="1"/>
        </p:nvGrpSpPr>
        <p:grpSpPr>
          <a:xfrm>
            <a:off x="0" y="2465874"/>
            <a:ext cx="8695883" cy="4874725"/>
            <a:chOff x="0" y="1849405"/>
            <a:chExt cx="6521912" cy="36560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2727CD-CC69-224B-AB9B-1AF8DC7D8C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849405"/>
              <a:ext cx="6521912" cy="32940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ED6F0F-2504-B84D-8EC7-D7276F60B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66" y="1877534"/>
              <a:ext cx="6473796" cy="362791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892AFBE-F662-8D40-811A-62D526C5F7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6" y="5963123"/>
            <a:ext cx="1594612" cy="6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7" y="1676400"/>
            <a:ext cx="10972801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74401" y="6883405"/>
            <a:ext cx="1117600" cy="1333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6491" y="6464301"/>
            <a:ext cx="5181600" cy="149224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0349" y="6464301"/>
            <a:ext cx="450851" cy="14922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7" y="1206500"/>
            <a:ext cx="10972801" cy="30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5458" y="6375400"/>
            <a:ext cx="91463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863830" y="6235700"/>
            <a:ext cx="91463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365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83B6E-7532-144A-8CF9-71DB848D24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8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70000">
              <a:srgbClr val="1D2A43"/>
            </a:gs>
            <a:gs pos="0">
              <a:srgbClr val="507FE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743742-ED72-0C41-BE63-FA5EA8A1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53" y="919909"/>
            <a:ext cx="4977727" cy="812800"/>
          </a:xfrm>
        </p:spPr>
        <p:txBody>
          <a:bodyPr anchor="t"/>
          <a:lstStyle>
            <a:lvl1pPr>
              <a:defRPr sz="2667" b="0" i="0">
                <a:solidFill>
                  <a:schemeClr val="bg1"/>
                </a:solidFill>
                <a:latin typeface="Geomanist Book" panose="0200050300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E5FFE-CA7B-EA41-8340-7685FFF07E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1" y="919910"/>
            <a:ext cx="5389508" cy="4207933"/>
          </a:xfrm>
        </p:spPr>
        <p:txBody>
          <a:bodyPr/>
          <a:lstStyle>
            <a:lvl1pPr>
              <a:defRPr sz="2133">
                <a:solidFill>
                  <a:schemeClr val="bg1"/>
                </a:solidFill>
                <a:latin typeface="Geomanist" panose="02000503000000020004" pitchFamily="2" charset="77"/>
              </a:defRPr>
            </a:lvl1pPr>
            <a:lvl2pPr>
              <a:defRPr sz="1867">
                <a:solidFill>
                  <a:schemeClr val="bg1"/>
                </a:solidFill>
                <a:latin typeface="Geomanist" panose="02000503000000020004" pitchFamily="2" charset="77"/>
              </a:defRPr>
            </a:lvl2pPr>
            <a:lvl3pPr>
              <a:defRPr sz="1400">
                <a:solidFill>
                  <a:schemeClr val="bg1"/>
                </a:solidFill>
                <a:latin typeface="Geomanist" panose="02000503000000020004" pitchFamily="2" charset="77"/>
              </a:defRPr>
            </a:lvl3pPr>
            <a:lvl4pPr>
              <a:defRPr sz="1400">
                <a:solidFill>
                  <a:schemeClr val="bg1"/>
                </a:solidFill>
                <a:latin typeface="Geomanist" panose="02000503000000020004" pitchFamily="2" charset="77"/>
              </a:defRPr>
            </a:lvl4pPr>
            <a:lvl5pPr>
              <a:defRPr sz="1400">
                <a:solidFill>
                  <a:schemeClr val="bg1"/>
                </a:solidFill>
                <a:latin typeface="Geomanist" panose="02000503000000020004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024CE-E551-384B-A816-A3CA0213F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9370"/>
            <a:ext cx="9562012" cy="5378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BCD04-A68E-4742-8892-F3D1E553B0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353" y="5970740"/>
            <a:ext cx="1334047" cy="5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0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7" y="330200"/>
            <a:ext cx="10972801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3352" y="6223288"/>
            <a:ext cx="450851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947404" y="6633373"/>
            <a:ext cx="1117600" cy="1333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09607" y="1371600"/>
            <a:ext cx="10972801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3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768115" rtl="0" eaLnBrk="1" latinLnBrk="0" hangingPunct="1">
        <a:lnSpc>
          <a:spcPct val="90000"/>
        </a:lnSpc>
        <a:spcBef>
          <a:spcPct val="0"/>
        </a:spcBef>
        <a:buNone/>
        <a:defRPr lang="en-GB" sz="2400" b="1" kern="1200" baseline="0" dirty="0" smtClean="0">
          <a:solidFill>
            <a:srgbClr val="163580"/>
          </a:solidFill>
          <a:latin typeface="Geomanist" charset="0"/>
          <a:ea typeface="Geomanist" charset="0"/>
          <a:cs typeface="Geomanist" charset="0"/>
        </a:defRPr>
      </a:lvl1pPr>
    </p:titleStyle>
    <p:bodyStyle>
      <a:lvl1pPr marL="192030" indent="-192030" algn="l" defTabSz="768115" rtl="0" eaLnBrk="1" latinLnBrk="0" hangingPunct="1">
        <a:lnSpc>
          <a:spcPct val="90000"/>
        </a:lnSpc>
        <a:spcBef>
          <a:spcPts val="1008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2464" indent="-192030" algn="l" defTabSz="768115" rtl="0" eaLnBrk="1" latinLnBrk="0" hangingPunct="1">
        <a:lnSpc>
          <a:spcPct val="90000"/>
        </a:lnSpc>
        <a:spcBef>
          <a:spcPts val="672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14491" indent="-153623" algn="l" defTabSz="768115" rtl="0" eaLnBrk="1" latinLnBrk="0" hangingPunct="1">
        <a:lnSpc>
          <a:spcPct val="90000"/>
        </a:lnSpc>
        <a:spcBef>
          <a:spcPts val="504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06523" indent="-153623" algn="l" defTabSz="768115" rtl="0" eaLnBrk="1" latinLnBrk="0" hangingPunct="1">
        <a:lnSpc>
          <a:spcPct val="90000"/>
        </a:lnSpc>
        <a:spcBef>
          <a:spcPts val="504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8551" indent="-153623" algn="l" defTabSz="768115" rtl="0" eaLnBrk="1" latinLnBrk="0" hangingPunct="1">
        <a:lnSpc>
          <a:spcPct val="90000"/>
        </a:lnSpc>
        <a:spcBef>
          <a:spcPts val="504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90580" indent="-153623" algn="l" defTabSz="768115" rtl="0" eaLnBrk="1" latinLnBrk="0" hangingPunct="1">
        <a:lnSpc>
          <a:spcPct val="90000"/>
        </a:lnSpc>
        <a:spcBef>
          <a:spcPts val="504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2609" indent="-153623" algn="l" defTabSz="768115" rtl="0" eaLnBrk="1" latinLnBrk="0" hangingPunct="1">
        <a:lnSpc>
          <a:spcPct val="90000"/>
        </a:lnSpc>
        <a:spcBef>
          <a:spcPts val="504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4638" indent="-153623" algn="l" defTabSz="768115" rtl="0" eaLnBrk="1" latinLnBrk="0" hangingPunct="1">
        <a:lnSpc>
          <a:spcPct val="90000"/>
        </a:lnSpc>
        <a:spcBef>
          <a:spcPts val="504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66666" indent="-153623" algn="l" defTabSz="768115" rtl="0" eaLnBrk="1" latinLnBrk="0" hangingPunct="1">
        <a:lnSpc>
          <a:spcPct val="90000"/>
        </a:lnSpc>
        <a:spcBef>
          <a:spcPts val="504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1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60" algn="l" defTabSz="7681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115" algn="l" defTabSz="7681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74" algn="l" defTabSz="7681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232" algn="l" defTabSz="7681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91" algn="l" defTabSz="7681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348" algn="l" defTabSz="7681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406" algn="l" defTabSz="7681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465" algn="l" defTabSz="7681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continuent.com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docs.continuent.com/" TargetMode="External"/><Relationship Id="rId5" Type="http://schemas.openxmlformats.org/officeDocument/2006/relationships/hyperlink" Target="https://www.continuent.com/white-papers/" TargetMode="External"/><Relationship Id="rId4" Type="http://schemas.openxmlformats.org/officeDocument/2006/relationships/hyperlink" Target="http://www.continuent.com/video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mysql.com/doc/refman/5.6/en/innodb-parameters.html#sysvar_innodb_old_blocks_pc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ev.mysql.com/doc/refman/5.6/en/innodb-parameters.html#sysvar_innodb_old_blocks_ti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4288" y="2209952"/>
            <a:ext cx="9627199" cy="1097280"/>
          </a:xfrm>
        </p:spPr>
        <p:txBody>
          <a:bodyPr/>
          <a:lstStyle/>
          <a:p>
            <a:r>
              <a:rPr lang="en-US" sz="5400" dirty="0">
                <a:solidFill>
                  <a:srgbClr val="DCDCDC"/>
                </a:solidFill>
              </a:rPr>
              <a:t>Moving Data in real-time into Amazon Redshift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E4389B7-138F-8946-BC8F-05D807CCB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8447" y="3454748"/>
            <a:ext cx="6812759" cy="1998329"/>
          </a:xfrm>
        </p:spPr>
        <p:txBody>
          <a:bodyPr/>
          <a:lstStyle/>
          <a:p>
            <a:r>
              <a:rPr lang="en-US" sz="1867" dirty="0">
                <a:solidFill>
                  <a:srgbClr val="DCDCDC"/>
                </a:solidFill>
              </a:rPr>
              <a:t>By Matthew Lang, Director of Professional Services</a:t>
            </a:r>
          </a:p>
          <a:p>
            <a:r>
              <a:rPr lang="en-US" sz="1867" dirty="0">
                <a:solidFill>
                  <a:srgbClr val="DCDCDC"/>
                </a:solidFill>
              </a:rPr>
              <a:t>May 30,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410740">
              <a:lnSpc>
                <a:spcPct val="90000"/>
              </a:lnSpc>
            </a:pPr>
            <a:endParaRPr lang="en-US" sz="2251" kern="0" dirty="0">
              <a:solidFill>
                <a:srgbClr val="FFFFFF"/>
              </a:solidFill>
              <a:latin typeface="Gill Sans"/>
              <a:cs typeface="Gill Sans"/>
              <a:sym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410740">
              <a:lnSpc>
                <a:spcPct val="90000"/>
              </a:lnSpc>
            </a:pPr>
            <a:endParaRPr lang="en-US" sz="2251" kern="0" dirty="0">
              <a:solidFill>
                <a:srgbClr val="FFFFFF"/>
              </a:solidFill>
              <a:latin typeface="Gill Sans"/>
              <a:cs typeface="Gill Sans"/>
              <a:sym typeface="Gill Sa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510EF2-8CF8-E44D-94E1-0441380F6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125" y="5453077"/>
            <a:ext cx="1894000" cy="8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3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6192891" y="1011350"/>
            <a:ext cx="5733639" cy="4207933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AFB40A-A3BB-8C4A-B0DF-818B71DF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(Transform)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0ED01-789F-EB44-91AC-A70F314EC2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1"/>
            <a:ext cx="5389508" cy="548302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67" dirty="0"/>
              <a:t>Second phase of ETL process</a:t>
            </a:r>
          </a:p>
          <a:p>
            <a:pPr>
              <a:buFontTx/>
              <a:buChar char="-"/>
            </a:pPr>
            <a:r>
              <a:rPr lang="en-US" sz="1867" dirty="0"/>
              <a:t>Sometimes is combined with Extract process, creating yet additional load on our database</a:t>
            </a:r>
          </a:p>
          <a:p>
            <a:pPr>
              <a:buFontTx/>
              <a:buChar char="-"/>
            </a:pPr>
            <a:r>
              <a:rPr lang="en-US" sz="1867" dirty="0"/>
              <a:t>Filters</a:t>
            </a:r>
          </a:p>
          <a:p>
            <a:pPr lvl="1">
              <a:buFontTx/>
              <a:buChar char="-"/>
            </a:pPr>
            <a:r>
              <a:rPr lang="en-US" sz="1601" dirty="0"/>
              <a:t>Add column (source </a:t>
            </a:r>
            <a:r>
              <a:rPr lang="en-US" sz="1601" dirty="0" err="1"/>
              <a:t>db</a:t>
            </a:r>
            <a:r>
              <a:rPr lang="en-US" sz="1601" dirty="0"/>
              <a:t> identifier)</a:t>
            </a:r>
          </a:p>
          <a:p>
            <a:pPr lvl="1">
              <a:buFontTx/>
              <a:buChar char="-"/>
            </a:pPr>
            <a:r>
              <a:rPr lang="en-US" sz="1601" dirty="0"/>
              <a:t>Drop columns, like blobs, CC numbers</a:t>
            </a:r>
          </a:p>
          <a:p>
            <a:pPr lvl="1">
              <a:buFontTx/>
              <a:buChar char="-"/>
            </a:pPr>
            <a:r>
              <a:rPr lang="en-US" sz="1601" dirty="0"/>
              <a:t>Combine or </a:t>
            </a:r>
            <a:r>
              <a:rPr lang="en-US" sz="1601" dirty="0" err="1"/>
              <a:t>denormalize</a:t>
            </a:r>
            <a:r>
              <a:rPr lang="en-US" sz="1601" dirty="0"/>
              <a:t> table</a:t>
            </a:r>
          </a:p>
          <a:p>
            <a:pPr>
              <a:buFontTx/>
              <a:buChar char="-"/>
            </a:pPr>
            <a:r>
              <a:rPr lang="en-US" sz="1867" dirty="0"/>
              <a:t>Can be (another) time consuming task</a:t>
            </a:r>
          </a:p>
        </p:txBody>
      </p:sp>
    </p:spTree>
    <p:extLst>
      <p:ext uri="{BB962C8B-B14F-4D97-AF65-F5344CB8AC3E}">
        <p14:creationId xmlns:p14="http://schemas.microsoft.com/office/powerpoint/2010/main" val="284068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6192891" y="1011350"/>
            <a:ext cx="5733639" cy="4207933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AFB40A-A3BB-8C4A-B0DF-818B71DF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(Load)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0ED01-789F-EB44-91AC-A70F314EC2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1"/>
            <a:ext cx="5389508" cy="548302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67" dirty="0"/>
              <a:t>Finally! Load into target (Redshift and/or others)</a:t>
            </a:r>
          </a:p>
          <a:p>
            <a:pPr>
              <a:buFontTx/>
              <a:buChar char="-"/>
            </a:pPr>
            <a:r>
              <a:rPr lang="en-US" sz="1867" dirty="0"/>
              <a:t>What about rows that are updated? </a:t>
            </a:r>
          </a:p>
          <a:p>
            <a:pPr marL="0" indent="0">
              <a:buNone/>
            </a:pPr>
            <a:r>
              <a:rPr lang="en-US" sz="1867" b="1" dirty="0"/>
              <a:t>Target contains:</a:t>
            </a:r>
          </a:p>
          <a:p>
            <a:pPr marL="0" indent="0">
              <a:buNone/>
            </a:pPr>
            <a:endParaRPr lang="en-US" sz="1867" b="1" dirty="0"/>
          </a:p>
          <a:p>
            <a:pPr marL="0" indent="0">
              <a:buNone/>
            </a:pPr>
            <a:endParaRPr lang="en-US" sz="1867" b="1" dirty="0"/>
          </a:p>
          <a:p>
            <a:pPr marL="0" indent="0">
              <a:buNone/>
            </a:pPr>
            <a:r>
              <a:rPr lang="en-US" sz="1867" b="1" dirty="0"/>
              <a:t>New Data Extracted:</a:t>
            </a:r>
          </a:p>
          <a:p>
            <a:pPr marL="0" indent="0">
              <a:buNone/>
            </a:pPr>
            <a:endParaRPr lang="en-US" sz="1867" b="1" dirty="0"/>
          </a:p>
          <a:p>
            <a:pPr marL="0" indent="0">
              <a:buNone/>
            </a:pPr>
            <a:endParaRPr lang="en-US" sz="1867" b="1" dirty="0"/>
          </a:p>
          <a:p>
            <a:pPr>
              <a:buFontTx/>
              <a:buChar char="-"/>
            </a:pPr>
            <a:endParaRPr lang="en-US" sz="1867" dirty="0"/>
          </a:p>
          <a:p>
            <a:pPr>
              <a:buFontTx/>
              <a:buChar char="-"/>
            </a:pPr>
            <a:r>
              <a:rPr lang="en-US" sz="1867" dirty="0"/>
              <a:t>We must remove the old row and insert new row</a:t>
            </a:r>
          </a:p>
          <a:p>
            <a:pPr>
              <a:buFontTx/>
              <a:buChar char="-"/>
            </a:pPr>
            <a:r>
              <a:rPr lang="en-US" sz="1867" dirty="0"/>
              <a:t>Multiple updates to the same row mean multiple deletes and inserts for that key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0F228C-7B04-1F4E-B97C-6127C7F4B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52503"/>
              </p:ext>
            </p:extLst>
          </p:nvPr>
        </p:nvGraphicFramePr>
        <p:xfrm>
          <a:off x="6025994" y="1993828"/>
          <a:ext cx="5900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531">
                  <a:extLst>
                    <a:ext uri="{9D8B030D-6E8A-4147-A177-3AD203B41FA5}">
                      <a16:colId xmlns:a16="http://schemas.microsoft.com/office/drawing/2014/main" val="2780720726"/>
                    </a:ext>
                  </a:extLst>
                </a:gridCol>
                <a:gridCol w="1287106">
                  <a:extLst>
                    <a:ext uri="{9D8B030D-6E8A-4147-A177-3AD203B41FA5}">
                      <a16:colId xmlns:a16="http://schemas.microsoft.com/office/drawing/2014/main" val="2607130621"/>
                    </a:ext>
                  </a:extLst>
                </a:gridCol>
                <a:gridCol w="2106478">
                  <a:extLst>
                    <a:ext uri="{9D8B030D-6E8A-4147-A177-3AD203B41FA5}">
                      <a16:colId xmlns:a16="http://schemas.microsoft.com/office/drawing/2014/main" val="2153198290"/>
                    </a:ext>
                  </a:extLst>
                </a:gridCol>
                <a:gridCol w="1747421">
                  <a:extLst>
                    <a:ext uri="{9D8B030D-6E8A-4147-A177-3AD203B41FA5}">
                      <a16:colId xmlns:a16="http://schemas.microsoft.com/office/drawing/2014/main" val="1938475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60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2019-01-01 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8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2019-01-01 15:00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37610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FC6000-5A43-7F48-B4A0-3C93890A4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773731"/>
              </p:ext>
            </p:extLst>
          </p:nvPr>
        </p:nvGraphicFramePr>
        <p:xfrm>
          <a:off x="5999104" y="3115316"/>
          <a:ext cx="59005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531">
                  <a:extLst>
                    <a:ext uri="{9D8B030D-6E8A-4147-A177-3AD203B41FA5}">
                      <a16:colId xmlns:a16="http://schemas.microsoft.com/office/drawing/2014/main" val="2780720726"/>
                    </a:ext>
                  </a:extLst>
                </a:gridCol>
                <a:gridCol w="1287106">
                  <a:extLst>
                    <a:ext uri="{9D8B030D-6E8A-4147-A177-3AD203B41FA5}">
                      <a16:colId xmlns:a16="http://schemas.microsoft.com/office/drawing/2014/main" val="2607130621"/>
                    </a:ext>
                  </a:extLst>
                </a:gridCol>
                <a:gridCol w="2106478">
                  <a:extLst>
                    <a:ext uri="{9D8B030D-6E8A-4147-A177-3AD203B41FA5}">
                      <a16:colId xmlns:a16="http://schemas.microsoft.com/office/drawing/2014/main" val="2153198290"/>
                    </a:ext>
                  </a:extLst>
                </a:gridCol>
                <a:gridCol w="1747421">
                  <a:extLst>
                    <a:ext uri="{9D8B030D-6E8A-4147-A177-3AD203B41FA5}">
                      <a16:colId xmlns:a16="http://schemas.microsoft.com/office/drawing/2014/main" val="1938475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60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Hey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2019-01-01 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8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2019-04-29 18:17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376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Hello,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8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2019-01-01 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8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2019-04-29 18:18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368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31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8447" y="2209952"/>
            <a:ext cx="6932707" cy="1097280"/>
          </a:xfrm>
        </p:spPr>
        <p:txBody>
          <a:bodyPr/>
          <a:lstStyle/>
          <a:p>
            <a:pPr algn="ctr"/>
            <a:r>
              <a:rPr lang="en-GB" sz="6600" b="0" dirty="0">
                <a:latin typeface="Geomanist Book" panose="02000503000000020004" pitchFamily="2" charset="77"/>
              </a:rPr>
              <a:t>Real Time Replication into RedShift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510EF2-8CF8-E44D-94E1-0441380F6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125" y="5453077"/>
            <a:ext cx="1894000" cy="8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6192891" y="1011350"/>
            <a:ext cx="5733639" cy="4207933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AFB40A-A3BB-8C4A-B0DF-818B71DF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 Integration is Changing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0ED01-789F-EB44-91AC-A70F314EC2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1" y="1011350"/>
            <a:ext cx="5389508" cy="548302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600" dirty="0"/>
              <a:t>Need to query tables based on changes since last read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717074"/>
                </a:solidFill>
                <a:latin typeface="Geomanist" charset="0"/>
              </a:rPr>
              <a:t>Traditional data warehouse usage was based on dump from transactional store, loads into data warehouse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717074"/>
                </a:solidFill>
                <a:latin typeface="Geomanist" charset="0"/>
              </a:rPr>
              <a:t>Data warehouse and analytics were done off historical data loaded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717074"/>
                </a:solidFill>
                <a:latin typeface="Geomanist" charset="0"/>
              </a:rPr>
              <a:t>Data warehouses often use merged data from multiple sources, which is difficult to combine and manage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717074"/>
                </a:solidFill>
                <a:latin typeface="Geomanist" charset="0"/>
              </a:rPr>
              <a:t>Data warehouses are now frequently sources as well as targets for data, i.e</a:t>
            </a:r>
            <a:r>
              <a:rPr lang="en-US" sz="1500" dirty="0">
                <a:solidFill>
                  <a:srgbClr val="717074"/>
                </a:solidFill>
                <a:latin typeface="Geomanist" charset="0"/>
              </a:rPr>
              <a:t>.:</a:t>
            </a:r>
          </a:p>
          <a:p>
            <a:pPr marL="316864" lvl="1" indent="-144029" defTabSz="576116">
              <a:spcBef>
                <a:spcPts val="504"/>
              </a:spcBef>
              <a:buClr>
                <a:srgbClr val="717074">
                  <a:lumMod val="60000"/>
                  <a:lumOff val="40000"/>
                </a:srgbClr>
              </a:buClr>
            </a:pPr>
            <a:r>
              <a:rPr lang="en-US" sz="1350" dirty="0">
                <a:solidFill>
                  <a:srgbClr val="717074"/>
                </a:solidFill>
                <a:latin typeface="Geomanist" charset="0"/>
              </a:rPr>
              <a:t>Export data to data warehouse</a:t>
            </a:r>
          </a:p>
          <a:p>
            <a:pPr marL="316864" lvl="1" indent="-144029" defTabSz="576116">
              <a:spcBef>
                <a:spcPts val="504"/>
              </a:spcBef>
              <a:buClr>
                <a:srgbClr val="717074">
                  <a:lumMod val="60000"/>
                  <a:lumOff val="40000"/>
                </a:srgbClr>
              </a:buClr>
            </a:pPr>
            <a:r>
              <a:rPr lang="en-US" sz="1350" dirty="0">
                <a:solidFill>
                  <a:srgbClr val="717074"/>
                </a:solidFill>
                <a:latin typeface="Geomanist" charset="0"/>
              </a:rPr>
              <a:t>Analyze data</a:t>
            </a:r>
          </a:p>
          <a:p>
            <a:pPr marL="316864" lvl="1" indent="-144029" defTabSz="576116">
              <a:spcBef>
                <a:spcPts val="504"/>
              </a:spcBef>
              <a:buClr>
                <a:srgbClr val="717074">
                  <a:lumMod val="60000"/>
                  <a:lumOff val="40000"/>
                </a:srgbClr>
              </a:buClr>
            </a:pPr>
            <a:r>
              <a:rPr lang="en-US" sz="1350" dirty="0">
                <a:solidFill>
                  <a:srgbClr val="717074"/>
                </a:solidFill>
                <a:latin typeface="Geomanist" charset="0"/>
              </a:rPr>
              <a:t>Feed summary data back to application to display stats to users</a:t>
            </a:r>
          </a:p>
        </p:txBody>
      </p:sp>
    </p:spTree>
    <p:extLst>
      <p:ext uri="{BB962C8B-B14F-4D97-AF65-F5344CB8AC3E}">
        <p14:creationId xmlns:p14="http://schemas.microsoft.com/office/powerpoint/2010/main" val="218786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508E-CD5B-984E-A045-2243AE59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 Case for Real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6CCCEC-9E20-6D4E-8CC8-BC18F19E9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D60841-9119-A64E-AFE7-2CA131807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593" y="1451833"/>
            <a:ext cx="5904814" cy="49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5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6192891" y="1011350"/>
            <a:ext cx="5733639" cy="4207933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AFB40A-A3BB-8C4A-B0DF-818B71DF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Geomanist" charset="0"/>
              </a:rPr>
              <a:t>Tungsten Replicator: Data Warehouses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0ED01-789F-EB44-91AC-A70F314EC2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1"/>
            <a:ext cx="5389508" cy="5483020"/>
          </a:xfr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Tungsten Replicator is a fast database replication engine 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2000" b="1" dirty="0">
              <a:solidFill>
                <a:srgbClr val="717074"/>
              </a:solidFill>
              <a:latin typeface="Geomanist" charset="0"/>
              <a:ea typeface="Geomanist" charset="0"/>
              <a:cs typeface="Geomanist" charset="0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Designed for speed and flexibility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Read directly from MySQL Binary logs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Replicate to many targets:</a:t>
            </a:r>
          </a:p>
          <a:p>
            <a:pPr>
              <a:buFontTx/>
              <a:buChar char="-"/>
            </a:pPr>
            <a:endParaRPr lang="en-US" sz="2000" dirty="0">
              <a:solidFill>
                <a:srgbClr val="717074"/>
              </a:solidFill>
              <a:latin typeface="Geomanist" charset="0"/>
              <a:ea typeface="Geomanist" charset="0"/>
              <a:cs typeface="Geomanist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E76C1-EC91-EA48-B119-1E99C0CBDB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3"/>
          <a:stretch/>
        </p:blipFill>
        <p:spPr>
          <a:xfrm>
            <a:off x="9100508" y="5343863"/>
            <a:ext cx="1345171" cy="814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8D4E4-6F87-C14A-8DBA-663D94A46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01" y="4748931"/>
            <a:ext cx="1648142" cy="716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BA011-E5F6-9A4F-ACCE-08970904B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33" y="4222296"/>
            <a:ext cx="1830666" cy="488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0BA95B-36BE-964E-864D-3F33D6E24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79" y="5353528"/>
            <a:ext cx="1011266" cy="505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7B45C5-AFDC-0D4B-A724-F636E98A6A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97" y="4274674"/>
            <a:ext cx="1698098" cy="375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F6D7AD-3ECD-2146-95EB-2763351D3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90" y="3496364"/>
            <a:ext cx="483497" cy="5948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0B7A04-47BB-EC47-80E3-2C4DB67CFD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81" y="3536121"/>
            <a:ext cx="1304972" cy="4660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8D9A21-9F20-934B-AC36-71166FBC82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7480863" y="5891312"/>
            <a:ext cx="1923528" cy="6087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4BC6F7-306B-B245-A18C-5BCD52AE34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675" y="4446050"/>
            <a:ext cx="1311017" cy="1311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8A497-898D-324C-A57E-A98EDF945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87" y="3390050"/>
            <a:ext cx="1450986" cy="7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11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4A7C7-D5D0-1740-BF41-C42FB0EB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16</a:t>
            </a:fld>
            <a:endParaRPr lang="en-US" dirty="0"/>
          </a:p>
        </p:txBody>
      </p:sp>
      <p:sp>
        <p:nvSpPr>
          <p:cNvPr id="45" name="Title 4">
            <a:extLst>
              <a:ext uri="{FF2B5EF4-FFF2-40B4-BE49-F238E27FC236}">
                <a16:creationId xmlns:a16="http://schemas.microsoft.com/office/drawing/2014/main" id="{F2F1F39D-C079-CB49-8909-1583C212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58" y="919909"/>
            <a:ext cx="5502542" cy="452294"/>
          </a:xfrm>
        </p:spPr>
        <p:txBody>
          <a:bodyPr/>
          <a:lstStyle/>
          <a:p>
            <a:r>
              <a:rPr lang="en-US" sz="2800" b="0" dirty="0"/>
              <a:t>How Redshift Replication Works</a:t>
            </a:r>
            <a:endParaRPr lang="en-US" b="0" dirty="0"/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0B6167F1-4C28-6A41-B0DF-504E5FF2A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21" y="1530072"/>
            <a:ext cx="9276249" cy="42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1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D85236-F5E1-5E4A-818E-1778E082A8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EEE79D-20DD-684E-A4C0-E3CB4FAC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Extraction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08FB-EC6F-AB42-8DAF-C6153BB248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2"/>
            <a:ext cx="5389508" cy="420793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Read directly from MySQL Binary logs, or remotely request the binary logs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Write into THL (Transaction History Log)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Our own format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Contains transactional data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Contains additional metadata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Extract once</a:t>
            </a:r>
          </a:p>
          <a:p>
            <a:endParaRPr lang="en-US" dirty="0"/>
          </a:p>
        </p:txBody>
      </p:sp>
      <p:sp>
        <p:nvSpPr>
          <p:cNvPr id="5" name="Multidocument 4">
            <a:extLst>
              <a:ext uri="{FF2B5EF4-FFF2-40B4-BE49-F238E27FC236}">
                <a16:creationId xmlns:a16="http://schemas.microsoft.com/office/drawing/2014/main" id="{F6894D50-38DF-4C4C-A2C9-9C34394AE74A}"/>
              </a:ext>
            </a:extLst>
          </p:cNvPr>
          <p:cNvSpPr/>
          <p:nvPr/>
        </p:nvSpPr>
        <p:spPr>
          <a:xfrm>
            <a:off x="9244974" y="3334590"/>
            <a:ext cx="972391" cy="695762"/>
          </a:xfrm>
          <a:prstGeom prst="flowChartMultidocumen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Geomanist" charset="0"/>
                <a:ea typeface="Geomanist" charset="0"/>
                <a:cs typeface="Geomanist" charset="0"/>
              </a:rPr>
              <a:t>DBMS Logs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53CF4-C8E9-A74E-862E-2F24EFC4D7E2}"/>
              </a:ext>
            </a:extLst>
          </p:cNvPr>
          <p:cNvSpPr txBox="1"/>
          <p:nvPr/>
        </p:nvSpPr>
        <p:spPr>
          <a:xfrm>
            <a:off x="9484699" y="5755547"/>
            <a:ext cx="1908980" cy="1492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75" dirty="0">
                <a:solidFill>
                  <a:srgbClr val="000000"/>
                </a:solidFill>
                <a:latin typeface="Geomanist" charset="0"/>
                <a:ea typeface="Geomanist" charset="0"/>
                <a:cs typeface="Geomanist" charset="0"/>
              </a:rPr>
              <a:t>THL = Events + Metadata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9490B7-4D4E-734A-B45E-974B00B052DE}"/>
              </a:ext>
            </a:extLst>
          </p:cNvPr>
          <p:cNvCxnSpPr>
            <a:stCxn id="5" idx="1"/>
            <a:endCxn id="10" idx="3"/>
          </p:cNvCxnSpPr>
          <p:nvPr/>
        </p:nvCxnSpPr>
        <p:spPr>
          <a:xfrm flipH="1" flipV="1">
            <a:off x="8369578" y="3679775"/>
            <a:ext cx="875396" cy="2696"/>
          </a:xfrm>
          <a:prstGeom prst="straightConnector1">
            <a:avLst/>
          </a:prstGeom>
          <a:ln w="38100" cmpd="sng">
            <a:solidFill>
              <a:schemeClr val="tx2"/>
            </a:solidFill>
            <a:miter lim="800000"/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9643A6-08B7-744F-ABF2-D1083643FF6D}"/>
              </a:ext>
            </a:extLst>
          </p:cNvPr>
          <p:cNvSpPr txBox="1"/>
          <p:nvPr/>
        </p:nvSpPr>
        <p:spPr>
          <a:xfrm>
            <a:off x="7623418" y="3122050"/>
            <a:ext cx="653723" cy="2125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75" dirty="0">
                <a:solidFill>
                  <a:schemeClr val="bg2">
                    <a:lumMod val="75000"/>
                  </a:schemeClr>
                </a:solidFill>
                <a:latin typeface="Geomanist" charset="0"/>
                <a:ea typeface="Geomanist" charset="0"/>
                <a:cs typeface="Geomanist" charset="0"/>
              </a:rPr>
              <a:t>MySQL</a:t>
            </a:r>
          </a:p>
          <a:p>
            <a:pPr algn="ctr">
              <a:lnSpc>
                <a:spcPct val="90000"/>
              </a:lnSpc>
            </a:pPr>
            <a:endParaRPr lang="en-US" sz="1275" b="1" dirty="0">
              <a:solidFill>
                <a:schemeClr val="bg2">
                  <a:lumMod val="75000"/>
                </a:schemeClr>
              </a:solidFill>
              <a:latin typeface="Geomanist" charset="0"/>
              <a:ea typeface="Geomanist" charset="0"/>
              <a:cs typeface="Geomanist" charset="0"/>
            </a:endParaRPr>
          </a:p>
        </p:txBody>
      </p:sp>
      <p:pic>
        <p:nvPicPr>
          <p:cNvPr id="10" name="Picture 9" descr="db-node-LightBlue.png">
            <a:extLst>
              <a:ext uri="{FF2B5EF4-FFF2-40B4-BE49-F238E27FC236}">
                <a16:creationId xmlns:a16="http://schemas.microsoft.com/office/drawing/2014/main" id="{2B5B1EEC-B52B-3343-B219-45C932B44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28" y="3334589"/>
            <a:ext cx="857250" cy="690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7EAEA9-5C04-EF4A-8635-FDDD51D1B884}"/>
              </a:ext>
            </a:extLst>
          </p:cNvPr>
          <p:cNvSpPr txBox="1"/>
          <p:nvPr/>
        </p:nvSpPr>
        <p:spPr>
          <a:xfrm>
            <a:off x="8375854" y="3628336"/>
            <a:ext cx="790905" cy="4082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latin typeface="Geomanist" charset="0"/>
                <a:ea typeface="Geomanist" charset="0"/>
                <a:cs typeface="Geomanist" charset="0"/>
              </a:rPr>
              <a:t>MySQL Binary Logging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6516E8-E138-C24E-B646-6D52EE9807A8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9166759" y="4004003"/>
            <a:ext cx="496793" cy="67392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FB632DD-5A3F-614A-B87E-B751E3646589}"/>
              </a:ext>
            </a:extLst>
          </p:cNvPr>
          <p:cNvSpPr/>
          <p:nvPr/>
        </p:nvSpPr>
        <p:spPr>
          <a:xfrm>
            <a:off x="8277141" y="4705954"/>
            <a:ext cx="1265374" cy="3326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8" tIns="24110" rIns="48218" bIns="24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75" b="1" dirty="0">
                <a:solidFill>
                  <a:srgbClr val="000000"/>
                </a:solidFill>
                <a:latin typeface="Geomanist" charset="0"/>
                <a:ea typeface="Geomanist" charset="0"/>
                <a:cs typeface="Geomanist" charset="0"/>
              </a:rPr>
              <a:t>Master Replicator: </a:t>
            </a:r>
            <a:r>
              <a:rPr lang="en-US" sz="975" b="1" i="1" dirty="0">
                <a:solidFill>
                  <a:srgbClr val="000000"/>
                </a:solidFill>
                <a:latin typeface="Geomanist" charset="0"/>
                <a:ea typeface="Geomanist" charset="0"/>
                <a:cs typeface="Geomanist" charset="0"/>
              </a:rPr>
              <a:t>Extractor</a:t>
            </a:r>
          </a:p>
        </p:txBody>
      </p:sp>
      <p:sp>
        <p:nvSpPr>
          <p:cNvPr id="14" name="Multidocument 13">
            <a:extLst>
              <a:ext uri="{FF2B5EF4-FFF2-40B4-BE49-F238E27FC236}">
                <a16:creationId xmlns:a16="http://schemas.microsoft.com/office/drawing/2014/main" id="{839D2F5A-8F4B-D840-B3DF-2D85CAE69AE8}"/>
              </a:ext>
            </a:extLst>
          </p:cNvPr>
          <p:cNvSpPr/>
          <p:nvPr/>
        </p:nvSpPr>
        <p:spPr>
          <a:xfrm>
            <a:off x="8347682" y="5324159"/>
            <a:ext cx="972391" cy="695762"/>
          </a:xfrm>
          <a:prstGeom prst="flowChartMultidocumen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218" tIns="24110" rIns="48218" bIns="24110"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Geomanist" charset="0"/>
                <a:ea typeface="Geomanist" charset="0"/>
                <a:cs typeface="Geomanist" charset="0"/>
              </a:rPr>
              <a:t>THL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43D231-81E0-8144-9CCB-D23F6F2ADAA9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8900774" y="5038637"/>
            <a:ext cx="9055" cy="285521"/>
          </a:xfrm>
          <a:prstGeom prst="straightConnector1">
            <a:avLst/>
          </a:prstGeom>
          <a:ln w="38100" cmpd="sng">
            <a:solidFill>
              <a:schemeClr val="tx2"/>
            </a:solidFill>
            <a:prstDash val="solid"/>
            <a:miter lim="800000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A1B4ED-D905-C642-AB13-DFA579200EF1}"/>
              </a:ext>
            </a:extLst>
          </p:cNvPr>
          <p:cNvSpPr txBox="1"/>
          <p:nvPr/>
        </p:nvSpPr>
        <p:spPr>
          <a:xfrm>
            <a:off x="11503010" y="628897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99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EEE79D-20DD-684E-A4C0-E3CB4FAC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into Redshift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08FB-EC6F-AB42-8DAF-C6153BB248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2"/>
            <a:ext cx="5389508" cy="420793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Extract data from THL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Batch incoming rows into CSV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CSV is loaded into S3 using s3utils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Redshift imports the CSV files into staging tables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A “materialization” is performed to merge staging data into existing production tables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5EEE26F-CE83-0C4B-B692-B91456FA20F4}"/>
              </a:ext>
            </a:extLst>
          </p:cNvPr>
          <p:cNvSpPr/>
          <p:nvPr/>
        </p:nvSpPr>
        <p:spPr>
          <a:xfrm>
            <a:off x="7913228" y="4815612"/>
            <a:ext cx="1116512" cy="33268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095D3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48218" tIns="24110" rIns="48218" bIns="24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08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manist" charset="0"/>
                <a:ea typeface="Geomanist" charset="0"/>
                <a:cs typeface="Geomanist" charset="0"/>
                <a:sym typeface="Gill Sans"/>
              </a:rPr>
              <a:t>Slave Replicator: </a:t>
            </a:r>
            <a:r>
              <a:rPr kumimoji="0" lang="en-US" sz="975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manist" charset="0"/>
                <a:ea typeface="Geomanist" charset="0"/>
                <a:cs typeface="Geomanist" charset="0"/>
                <a:sym typeface="Gill Sans"/>
              </a:rPr>
              <a:t>Applier</a:t>
            </a:r>
          </a:p>
        </p:txBody>
      </p:sp>
      <p:sp>
        <p:nvSpPr>
          <p:cNvPr id="63" name="Multidocument 62">
            <a:extLst>
              <a:ext uri="{FF2B5EF4-FFF2-40B4-BE49-F238E27FC236}">
                <a16:creationId xmlns:a16="http://schemas.microsoft.com/office/drawing/2014/main" id="{14DA1743-BF7F-1047-A268-94EF2CEDE916}"/>
              </a:ext>
            </a:extLst>
          </p:cNvPr>
          <p:cNvSpPr/>
          <p:nvPr/>
        </p:nvSpPr>
        <p:spPr>
          <a:xfrm>
            <a:off x="7908389" y="5433816"/>
            <a:ext cx="972391" cy="695762"/>
          </a:xfrm>
          <a:prstGeom prst="flowChartMultidocument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8218" tIns="24110" rIns="48218" bIns="24110" rtlCol="0" anchor="ctr"/>
          <a:lstStyle/>
          <a:p>
            <a:pPr marL="0" marR="0" lvl="0" indent="0" algn="ctr" defTabSz="308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manist" charset="0"/>
                <a:ea typeface="Geomanist" charset="0"/>
                <a:cs typeface="Geomanist" charset="0"/>
                <a:sym typeface="Gill Sans"/>
              </a:rPr>
              <a:t>THL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559ECC8-BAD5-4E46-AC7C-1F2D77C94F75}"/>
              </a:ext>
            </a:extLst>
          </p:cNvPr>
          <p:cNvCxnSpPr>
            <a:cxnSpLocks/>
          </p:cNvCxnSpPr>
          <p:nvPr/>
        </p:nvCxnSpPr>
        <p:spPr>
          <a:xfrm flipV="1">
            <a:off x="8461480" y="5148294"/>
            <a:ext cx="5165" cy="28552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1260C0A-295F-DB44-8643-F34D8FB13A60}"/>
              </a:ext>
            </a:extLst>
          </p:cNvPr>
          <p:cNvCxnSpPr>
            <a:cxnSpLocks/>
          </p:cNvCxnSpPr>
          <p:nvPr/>
        </p:nvCxnSpPr>
        <p:spPr>
          <a:xfrm flipH="1" flipV="1">
            <a:off x="8466645" y="3946447"/>
            <a:ext cx="1" cy="869164"/>
          </a:xfrm>
          <a:prstGeom prst="straightConnector1">
            <a:avLst/>
          </a:prstGeom>
          <a:noFill/>
          <a:ln w="38100" cap="flat" cmpd="sng" algn="ctr">
            <a:solidFill>
              <a:srgbClr val="0095D3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8F03237-F6E0-F44B-8B6D-6A8F6C589D23}"/>
              </a:ext>
            </a:extLst>
          </p:cNvPr>
          <p:cNvGrpSpPr/>
          <p:nvPr/>
        </p:nvGrpSpPr>
        <p:grpSpPr>
          <a:xfrm>
            <a:off x="7994980" y="3429000"/>
            <a:ext cx="799207" cy="496021"/>
            <a:chOff x="3411142" y="4009877"/>
            <a:chExt cx="1065609" cy="661361"/>
          </a:xfrm>
        </p:grpSpPr>
        <p:sp>
          <p:nvSpPr>
            <p:cNvPr id="67" name="Snip Single Corner Rectangle 66">
              <a:extLst>
                <a:ext uri="{FF2B5EF4-FFF2-40B4-BE49-F238E27FC236}">
                  <a16:creationId xmlns:a16="http://schemas.microsoft.com/office/drawing/2014/main" id="{F4E73C86-C904-C944-9799-64829335A3F4}"/>
                </a:ext>
              </a:extLst>
            </p:cNvPr>
            <p:cNvSpPr/>
            <p:nvPr/>
          </p:nvSpPr>
          <p:spPr>
            <a:xfrm>
              <a:off x="3411142" y="4009877"/>
              <a:ext cx="851297" cy="447049"/>
            </a:xfrm>
            <a:prstGeom prst="snip1Rect">
              <a:avLst/>
            </a:prstGeom>
            <a:solidFill>
              <a:srgbClr val="FFFFFF"/>
            </a:solidFill>
            <a:ln w="25400" cap="flat">
              <a:solidFill>
                <a:srgbClr val="0095D3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1" vertOverflow="overflow" horzOverflow="overflow" vert="horz" wrap="square" lIns="24109" tIns="24109" rIns="24109" bIns="24109" numCol="1" spcCol="26788" rtlCol="0" anchor="ctr">
              <a:spAutoFit/>
            </a:bodyPr>
            <a:lstStyle/>
            <a:p>
              <a:pPr marL="0" marR="0" lvl="0" indent="0" algn="ctr" defTabSz="308063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88" b="0" i="0" u="none" strike="noStrike" kern="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Geomanist" charset="0"/>
                <a:ea typeface="Geomanist" charset="0"/>
                <a:cs typeface="Geomanist" charset="0"/>
                <a:sym typeface="Arial"/>
              </a:endParaRPr>
            </a:p>
          </p:txBody>
        </p:sp>
        <p:sp>
          <p:nvSpPr>
            <p:cNvPr id="68" name="Snip Single Corner Rectangle 67">
              <a:extLst>
                <a:ext uri="{FF2B5EF4-FFF2-40B4-BE49-F238E27FC236}">
                  <a16:creationId xmlns:a16="http://schemas.microsoft.com/office/drawing/2014/main" id="{BF38F120-9D02-1349-9DBD-147BFF86BDB0}"/>
                </a:ext>
              </a:extLst>
            </p:cNvPr>
            <p:cNvSpPr/>
            <p:nvPr/>
          </p:nvSpPr>
          <p:spPr>
            <a:xfrm>
              <a:off x="3518298" y="4117033"/>
              <a:ext cx="851297" cy="447049"/>
            </a:xfrm>
            <a:prstGeom prst="snip1Rect">
              <a:avLst/>
            </a:prstGeom>
            <a:solidFill>
              <a:srgbClr val="FFFFFF"/>
            </a:solidFill>
            <a:ln w="25400" cap="flat">
              <a:solidFill>
                <a:srgbClr val="0095D3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1" vertOverflow="overflow" horzOverflow="overflow" vert="horz" wrap="square" lIns="24109" tIns="24109" rIns="24109" bIns="24109" numCol="1" spcCol="26788" rtlCol="0" anchor="ctr">
              <a:spAutoFit/>
            </a:bodyPr>
            <a:lstStyle/>
            <a:p>
              <a:pPr marL="0" marR="0" lvl="0" indent="0" algn="ctr" defTabSz="308063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88" b="0" i="0" u="none" strike="noStrike" kern="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Geomanist" charset="0"/>
                <a:ea typeface="Geomanist" charset="0"/>
                <a:cs typeface="Geomanist" charset="0"/>
                <a:sym typeface="Arial"/>
              </a:endParaRPr>
            </a:p>
          </p:txBody>
        </p:sp>
        <p:sp>
          <p:nvSpPr>
            <p:cNvPr id="69" name="Snip Single Corner Rectangle 68">
              <a:extLst>
                <a:ext uri="{FF2B5EF4-FFF2-40B4-BE49-F238E27FC236}">
                  <a16:creationId xmlns:a16="http://schemas.microsoft.com/office/drawing/2014/main" id="{9E81737A-A506-ED48-B1EF-83CE689495DE}"/>
                </a:ext>
              </a:extLst>
            </p:cNvPr>
            <p:cNvSpPr/>
            <p:nvPr/>
          </p:nvSpPr>
          <p:spPr>
            <a:xfrm>
              <a:off x="3625454" y="4224189"/>
              <a:ext cx="851297" cy="447049"/>
            </a:xfrm>
            <a:prstGeom prst="snip1Rect">
              <a:avLst/>
            </a:prstGeom>
            <a:solidFill>
              <a:srgbClr val="FFFFFF"/>
            </a:solidFill>
            <a:ln w="25400" cap="flat">
              <a:solidFill>
                <a:srgbClr val="0095D3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1" vertOverflow="overflow" horzOverflow="overflow" vert="horz" wrap="square" lIns="24109" tIns="24109" rIns="24109" bIns="24109" numCol="1" spcCol="26788" rtlCol="0" anchor="ctr">
              <a:spAutoFit/>
            </a:bodyPr>
            <a:lstStyle/>
            <a:p>
              <a:pPr marL="0" marR="0" lvl="0" indent="0" algn="ctr" defTabSz="308063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88" b="0" i="0" u="none" strike="noStrike" kern="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Geomanist" charset="0"/>
                <a:ea typeface="Geomanist" charset="0"/>
                <a:cs typeface="Geomanist" charset="0"/>
                <a:sym typeface="Arial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62740FF-BB0B-1941-914F-5BD5E93183F6}"/>
                </a:ext>
              </a:extLst>
            </p:cNvPr>
            <p:cNvSpPr txBox="1"/>
            <p:nvPr/>
          </p:nvSpPr>
          <p:spPr>
            <a:xfrm>
              <a:off x="3853566" y="4222868"/>
              <a:ext cx="346248" cy="2309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rot="0" spcFirstLastPara="1" vertOverflow="overflow" horzOverflow="overflow" vert="horz" wrap="none" lIns="0" tIns="0" rIns="0" bIns="0" numCol="1" spcCol="26788" rtlCol="0" anchor="t">
              <a:spAutoFit/>
            </a:bodyPr>
            <a:lstStyle/>
            <a:p>
              <a:pPr marL="0" marR="0" lvl="0" indent="0" algn="ctr" defTabSz="308063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88" b="0" i="0" u="none" strike="noStrike" kern="0" cap="none" spc="0" normalizeH="0" baseline="-25000" noProof="0" dirty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Geomanist" charset="0"/>
                  <a:ea typeface="Geomanist" charset="0"/>
                  <a:cs typeface="Geomanist" charset="0"/>
                  <a:sym typeface="Arial"/>
                </a:rPr>
                <a:t>CSV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B51CA075-2068-5847-8907-94AE04A5632B}"/>
              </a:ext>
            </a:extLst>
          </p:cNvPr>
          <p:cNvSpPr txBox="1"/>
          <p:nvPr/>
        </p:nvSpPr>
        <p:spPr>
          <a:xfrm>
            <a:off x="9763008" y="4453295"/>
            <a:ext cx="473229" cy="1091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>
              <a:lnSpc>
                <a:spcPct val="90000"/>
              </a:lnSpc>
              <a:defRPr sz="900">
                <a:solidFill>
                  <a:srgbClr val="000000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pPr marL="0" marR="0" lvl="0" indent="0" algn="ctr" defTabSz="3080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manist" charset="0"/>
                <a:sym typeface="Arial"/>
              </a:rPr>
              <a:t>JDBC</a:t>
            </a:r>
          </a:p>
          <a:p>
            <a:pPr marL="0" marR="0" lvl="0" indent="0" algn="ctr" defTabSz="3080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manist" charset="0"/>
              <a:sym typeface="Arial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0D7B87F-0BCA-3E4E-8DB4-A01470DD7FD4}"/>
              </a:ext>
            </a:extLst>
          </p:cNvPr>
          <p:cNvCxnSpPr>
            <a:cxnSpLocks/>
            <a:stCxn id="74" idx="0"/>
            <a:endCxn id="80" idx="1"/>
          </p:cNvCxnSpPr>
          <p:nvPr/>
        </p:nvCxnSpPr>
        <p:spPr>
          <a:xfrm flipV="1">
            <a:off x="9740691" y="4381029"/>
            <a:ext cx="534890" cy="40411"/>
          </a:xfrm>
          <a:prstGeom prst="straightConnector1">
            <a:avLst/>
          </a:prstGeom>
          <a:noFill/>
          <a:ln w="38100" cap="flat" cmpd="sng">
            <a:solidFill>
              <a:srgbClr val="387C2C"/>
            </a:solidFill>
            <a:prstDash val="solid"/>
            <a:bevel/>
            <a:headEnd type="non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9F3C881-1905-094D-851D-1F52A820EE79}"/>
              </a:ext>
            </a:extLst>
          </p:cNvPr>
          <p:cNvSpPr txBox="1"/>
          <p:nvPr/>
        </p:nvSpPr>
        <p:spPr>
          <a:xfrm>
            <a:off x="10417176" y="3614814"/>
            <a:ext cx="808789" cy="1471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>
              <a:lnSpc>
                <a:spcPct val="90000"/>
              </a:lnSpc>
              <a:defRPr sz="900">
                <a:solidFill>
                  <a:srgbClr val="000000"/>
                </a:solidFill>
                <a:latin typeface="Geomanist" charset="0"/>
                <a:ea typeface="Geomanist" charset="0"/>
                <a:cs typeface="Geomanist" charset="0"/>
              </a:defRPr>
            </a:lvl1pPr>
            <a:lvl2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</a:defRPr>
            </a:lvl2pPr>
            <a:lvl3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</a:defRPr>
            </a:lvl3pPr>
            <a:lvl4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</a:defRPr>
            </a:lvl4pPr>
            <a:lvl5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</a:defRPr>
            </a:lvl5pPr>
            <a:lvl6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</a:defRPr>
            </a:lvl6pPr>
            <a:lvl7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</a:defRPr>
            </a:lvl7pPr>
            <a:lvl8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</a:defRPr>
            </a:lvl8pPr>
            <a:lvl9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</a:defRPr>
            </a:lvl9pPr>
          </a:lstStyle>
          <a:p>
            <a:pPr marL="0" marR="0" lvl="0" indent="0" algn="ctr" defTabSz="3080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manist" charset="0"/>
                <a:sym typeface="Gill Sans"/>
              </a:rPr>
              <a:t>Copy</a:t>
            </a:r>
          </a:p>
        </p:txBody>
      </p:sp>
      <p:sp>
        <p:nvSpPr>
          <p:cNvPr id="74" name="Snip Single Corner Rectangle 73">
            <a:extLst>
              <a:ext uri="{FF2B5EF4-FFF2-40B4-BE49-F238E27FC236}">
                <a16:creationId xmlns:a16="http://schemas.microsoft.com/office/drawing/2014/main" id="{423E2C85-952F-E34B-9527-68EC617D8444}"/>
              </a:ext>
            </a:extLst>
          </p:cNvPr>
          <p:cNvSpPr/>
          <p:nvPr/>
        </p:nvSpPr>
        <p:spPr>
          <a:xfrm>
            <a:off x="9097753" y="4294607"/>
            <a:ext cx="642938" cy="253666"/>
          </a:xfrm>
          <a:prstGeom prst="snip1Rect">
            <a:avLst/>
          </a:prstGeom>
          <a:solidFill>
            <a:sysClr val="window" lastClr="FFFFFF"/>
          </a:solidFill>
          <a:ln w="25400" cap="flat">
            <a:solidFill>
              <a:srgbClr val="387C2C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1" vertOverflow="overflow" horzOverflow="overflow" vert="horz" wrap="square" lIns="24109" tIns="24109" rIns="24109" bIns="24109" numCol="1" spcCol="26788" rtlCol="0" anchor="ctr">
            <a:spAutoFit/>
          </a:bodyPr>
          <a:lstStyle/>
          <a:p>
            <a:pPr marL="0" marR="0" lvl="0" indent="0" algn="ctr" defTabSz="308063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Geomanist" charset="0"/>
                <a:ea typeface="Geomanist" charset="0"/>
                <a:cs typeface="Geomanist" charset="0"/>
                <a:sym typeface="Arial"/>
              </a:rPr>
              <a:t>JS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BE3F983-0936-164C-823C-998446A9366E}"/>
              </a:ext>
            </a:extLst>
          </p:cNvPr>
          <p:cNvCxnSpPr>
            <a:cxnSpLocks/>
            <a:stCxn id="74" idx="0"/>
          </p:cNvCxnSpPr>
          <p:nvPr/>
        </p:nvCxnSpPr>
        <p:spPr>
          <a:xfrm>
            <a:off x="9740691" y="4421440"/>
            <a:ext cx="486221" cy="725110"/>
          </a:xfrm>
          <a:prstGeom prst="straightConnector1">
            <a:avLst/>
          </a:prstGeom>
          <a:noFill/>
          <a:ln w="38100" cap="flat" cmpd="sng">
            <a:solidFill>
              <a:srgbClr val="387C2C"/>
            </a:solidFill>
            <a:prstDash val="solid"/>
            <a:bevel/>
            <a:headEnd type="non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0549D86-E23E-7947-9C3B-6A4EAB84EB14}"/>
              </a:ext>
            </a:extLst>
          </p:cNvPr>
          <p:cNvCxnSpPr>
            <a:cxnSpLocks/>
            <a:stCxn id="62" idx="0"/>
            <a:endCxn id="74" idx="2"/>
          </p:cNvCxnSpPr>
          <p:nvPr/>
        </p:nvCxnSpPr>
        <p:spPr>
          <a:xfrm flipV="1">
            <a:off x="8471484" y="4421440"/>
            <a:ext cx="626269" cy="394172"/>
          </a:xfrm>
          <a:prstGeom prst="straightConnector1">
            <a:avLst/>
          </a:prstGeom>
          <a:noFill/>
          <a:ln w="28575" cap="flat" cmpd="sng">
            <a:solidFill>
              <a:srgbClr val="387C2C"/>
            </a:solidFill>
            <a:prstDash val="dash"/>
            <a:bevel/>
            <a:headEnd type="non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C2C7A5A-E87B-4E4C-8683-F3695974EC5E}"/>
              </a:ext>
            </a:extLst>
          </p:cNvPr>
          <p:cNvCxnSpPr>
            <a:cxnSpLocks/>
            <a:stCxn id="69" idx="0"/>
            <a:endCxn id="78" idx="1"/>
          </p:cNvCxnSpPr>
          <p:nvPr/>
        </p:nvCxnSpPr>
        <p:spPr>
          <a:xfrm flipV="1">
            <a:off x="8794187" y="3301700"/>
            <a:ext cx="1342408" cy="455678"/>
          </a:xfrm>
          <a:prstGeom prst="straightConnector1">
            <a:avLst/>
          </a:prstGeom>
          <a:noFill/>
          <a:ln w="38100" cap="flat" cmpd="sng" algn="ctr">
            <a:solidFill>
              <a:srgbClr val="0095D3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A0D09B58-A31C-1F49-82D2-4E8D994DA797}"/>
              </a:ext>
            </a:extLst>
          </p:cNvPr>
          <p:cNvSpPr/>
          <p:nvPr/>
        </p:nvSpPr>
        <p:spPr>
          <a:xfrm>
            <a:off x="10136595" y="3147480"/>
            <a:ext cx="991263" cy="308440"/>
          </a:xfrm>
          <a:prstGeom prst="rect">
            <a:avLst/>
          </a:prstGeom>
          <a:solidFill>
            <a:srgbClr val="006990"/>
          </a:solidFill>
          <a:ln w="25400" cap="flat">
            <a:solidFill>
              <a:srgbClr val="00699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1" vertOverflow="overflow" horzOverflow="overflow" vert="horz" wrap="square" lIns="24109" tIns="24109" rIns="24109" bIns="24109" numCol="1" spcCol="26788" rtlCol="0" anchor="ctr">
            <a:spAutoFit/>
          </a:bodyPr>
          <a:lstStyle/>
          <a:p>
            <a:pPr marL="0" marR="0" lvl="0" indent="0" algn="ctr" defTabSz="308063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8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manist" charset="0"/>
                <a:ea typeface="Geomanist" charset="0"/>
                <a:cs typeface="Geomanist" charset="0"/>
                <a:sym typeface="Arial"/>
              </a:rPr>
              <a:t>S3</a:t>
            </a:r>
          </a:p>
        </p:txBody>
      </p:sp>
      <p:pic>
        <p:nvPicPr>
          <p:cNvPr id="79" name="Picture 78" descr="redshift.png">
            <a:extLst>
              <a:ext uri="{FF2B5EF4-FFF2-40B4-BE49-F238E27FC236}">
                <a16:creationId xmlns:a16="http://schemas.microsoft.com/office/drawing/2014/main" id="{75E4FE04-C944-DA4B-A1B0-6D4281141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760" y="4854287"/>
            <a:ext cx="716814" cy="788495"/>
          </a:xfrm>
          <a:prstGeom prst="rect">
            <a:avLst/>
          </a:prstGeom>
        </p:spPr>
      </p:pic>
      <p:pic>
        <p:nvPicPr>
          <p:cNvPr id="80" name="Picture 79" descr="redshift.png">
            <a:extLst>
              <a:ext uri="{FF2B5EF4-FFF2-40B4-BE49-F238E27FC236}">
                <a16:creationId xmlns:a16="http://schemas.microsoft.com/office/drawing/2014/main" id="{1726D0A2-71D4-5243-8C3C-BA0F3D2FB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581" y="3986781"/>
            <a:ext cx="716814" cy="788495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BAE9249-74B0-C843-B3C7-B10AC144B6AC}"/>
              </a:ext>
            </a:extLst>
          </p:cNvPr>
          <p:cNvCxnSpPr>
            <a:cxnSpLocks/>
            <a:stCxn id="74" idx="3"/>
            <a:endCxn id="78" idx="1"/>
          </p:cNvCxnSpPr>
          <p:nvPr/>
        </p:nvCxnSpPr>
        <p:spPr>
          <a:xfrm flipV="1">
            <a:off x="9419222" y="3301700"/>
            <a:ext cx="717373" cy="992907"/>
          </a:xfrm>
          <a:prstGeom prst="straightConnector1">
            <a:avLst/>
          </a:prstGeom>
          <a:noFill/>
          <a:ln w="38100" cap="flat" cmpd="sng">
            <a:solidFill>
              <a:srgbClr val="387C2C"/>
            </a:solidFill>
            <a:prstDash val="solid"/>
            <a:bevel/>
            <a:headEnd type="non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F7482AD-C1AF-C64B-8C17-A2597608BBBA}"/>
              </a:ext>
            </a:extLst>
          </p:cNvPr>
          <p:cNvSpPr txBox="1"/>
          <p:nvPr/>
        </p:nvSpPr>
        <p:spPr>
          <a:xfrm>
            <a:off x="9728021" y="3803911"/>
            <a:ext cx="473229" cy="1091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>
              <a:lnSpc>
                <a:spcPct val="90000"/>
              </a:lnSpc>
              <a:defRPr sz="900">
                <a:solidFill>
                  <a:srgbClr val="000000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pPr marL="0" marR="0" lvl="0" indent="0" algn="ctr" defTabSz="3080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manist" charset="0"/>
                <a:sym typeface="Arial"/>
              </a:rPr>
              <a:t>s3cmd</a:t>
            </a:r>
          </a:p>
          <a:p>
            <a:pPr marL="0" marR="0" lvl="0" indent="0" algn="ctr" defTabSz="30806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manist" charset="0"/>
              <a:sym typeface="Arial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AA3848F-CB5B-C34D-8685-698CAE879E7F}"/>
              </a:ext>
            </a:extLst>
          </p:cNvPr>
          <p:cNvCxnSpPr>
            <a:cxnSpLocks/>
            <a:stCxn id="78" idx="2"/>
            <a:endCxn id="80" idx="0"/>
          </p:cNvCxnSpPr>
          <p:nvPr/>
        </p:nvCxnSpPr>
        <p:spPr>
          <a:xfrm>
            <a:off x="10632227" y="3455920"/>
            <a:ext cx="1761" cy="530861"/>
          </a:xfrm>
          <a:prstGeom prst="straightConnector1">
            <a:avLst/>
          </a:prstGeom>
          <a:noFill/>
          <a:ln w="38100" cap="flat" cmpd="sng" algn="ctr">
            <a:solidFill>
              <a:srgbClr val="0095D3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D9597E-22E7-A740-88FE-2EC48B1C2256}"/>
              </a:ext>
            </a:extLst>
          </p:cNvPr>
          <p:cNvGrpSpPr/>
          <p:nvPr/>
        </p:nvGrpSpPr>
        <p:grpSpPr>
          <a:xfrm>
            <a:off x="11066079" y="4354140"/>
            <a:ext cx="841579" cy="894394"/>
            <a:chOff x="6657835" y="2188166"/>
            <a:chExt cx="1122104" cy="1263435"/>
          </a:xfrm>
        </p:grpSpPr>
        <p:cxnSp>
          <p:nvCxnSpPr>
            <p:cNvPr id="85" name="Elbow Connector 84">
              <a:extLst>
                <a:ext uri="{FF2B5EF4-FFF2-40B4-BE49-F238E27FC236}">
                  <a16:creationId xmlns:a16="http://schemas.microsoft.com/office/drawing/2014/main" id="{9B04B372-B243-964D-A268-51A93D66CE74}"/>
                </a:ext>
              </a:extLst>
            </p:cNvPr>
            <p:cNvCxnSpPr/>
            <p:nvPr/>
          </p:nvCxnSpPr>
          <p:spPr>
            <a:xfrm flipV="1">
              <a:off x="6657835" y="2188166"/>
              <a:ext cx="20450" cy="1263435"/>
            </a:xfrm>
            <a:prstGeom prst="bentConnector3">
              <a:avLst>
                <a:gd name="adj1" fmla="val 2826685"/>
              </a:avLst>
            </a:prstGeom>
            <a:noFill/>
            <a:ln w="25400" cap="flat">
              <a:solidFill>
                <a:schemeClr val="accent6"/>
              </a:solidFill>
              <a:prstDash val="solid"/>
              <a:bevel/>
              <a:headEnd type="arrow"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91637F2-5DA9-D245-9B03-7D9C4CA9EA0A}"/>
                </a:ext>
              </a:extLst>
            </p:cNvPr>
            <p:cNvSpPr txBox="1"/>
            <p:nvPr/>
          </p:nvSpPr>
          <p:spPr>
            <a:xfrm>
              <a:off x="7316137" y="2611541"/>
              <a:ext cx="463802" cy="191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26788" rtlCol="0" anchor="t">
              <a:spAutoFit/>
            </a:bodyPr>
            <a:lstStyle/>
            <a:p>
              <a:pPr rtl="0" latinLnBrk="1" hangingPunct="0"/>
              <a:r>
                <a:rPr lang="en-US" sz="1400" baseline="-25000" dirty="0">
                  <a:solidFill>
                    <a:schemeClr val="tx2"/>
                  </a:solidFill>
                  <a:latin typeface="Geomanist" charset="0"/>
                  <a:ea typeface="Geomanist" charset="0"/>
                  <a:cs typeface="Geomanist" charset="0"/>
                  <a:sym typeface="Arial"/>
                </a:rPr>
                <a:t>merge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595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8A5A6-0076-1249-BC38-81ADC86C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DDF8556-D1C1-AA42-9472-566FDBEBC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19" y="462709"/>
            <a:ext cx="4977727" cy="812800"/>
          </a:xfrm>
        </p:spPr>
        <p:txBody>
          <a:bodyPr/>
          <a:lstStyle/>
          <a:p>
            <a:r>
              <a:rPr lang="en-US" sz="2670" b="0" dirty="0"/>
              <a:t>How Materialization Works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D356C1-098E-5D48-994B-179E2BC4D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120468"/>
              </p:ext>
            </p:extLst>
          </p:nvPr>
        </p:nvGraphicFramePr>
        <p:xfrm>
          <a:off x="583519" y="1639773"/>
          <a:ext cx="58868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137">
                  <a:extLst>
                    <a:ext uri="{9D8B030D-6E8A-4147-A177-3AD203B41FA5}">
                      <a16:colId xmlns:a16="http://schemas.microsoft.com/office/drawing/2014/main" val="1820466423"/>
                    </a:ext>
                  </a:extLst>
                </a:gridCol>
                <a:gridCol w="1919168">
                  <a:extLst>
                    <a:ext uri="{9D8B030D-6E8A-4147-A177-3AD203B41FA5}">
                      <a16:colId xmlns:a16="http://schemas.microsoft.com/office/drawing/2014/main" val="3632137539"/>
                    </a:ext>
                  </a:extLst>
                </a:gridCol>
                <a:gridCol w="1379838">
                  <a:extLst>
                    <a:ext uri="{9D8B030D-6E8A-4147-A177-3AD203B41FA5}">
                      <a16:colId xmlns:a16="http://schemas.microsoft.com/office/drawing/2014/main" val="3442540389"/>
                    </a:ext>
                  </a:extLst>
                </a:gridCol>
                <a:gridCol w="1786712">
                  <a:extLst>
                    <a:ext uri="{9D8B030D-6E8A-4147-A177-3AD203B41FA5}">
                      <a16:colId xmlns:a16="http://schemas.microsoft.com/office/drawing/2014/main" val="378776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eomanist" panose="02000503000000020004" pitchFamily="2" charset="77"/>
                        </a:rPr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omanist" panose="02000503000000020004" pitchFamily="2" charset="77"/>
                        </a:rPr>
                        <a:t>Sequence (GTID)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omanist" panose="02000503000000020004" pitchFamily="2" charset="77"/>
                        </a:rPr>
                        <a:t>Primary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omanist" panose="02000503000000020004" pitchFamily="2" charset="77"/>
                        </a:rPr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49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Hello, World!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01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Meet Matt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65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Geomanist" panose="0200050300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14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Goodbye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6714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DAB767-3C7C-AE47-8850-837FC5677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127091"/>
              </p:ext>
            </p:extLst>
          </p:nvPr>
        </p:nvGraphicFramePr>
        <p:xfrm>
          <a:off x="5208527" y="4817900"/>
          <a:ext cx="588685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137">
                  <a:extLst>
                    <a:ext uri="{9D8B030D-6E8A-4147-A177-3AD203B41FA5}">
                      <a16:colId xmlns:a16="http://schemas.microsoft.com/office/drawing/2014/main" val="1820466423"/>
                    </a:ext>
                  </a:extLst>
                </a:gridCol>
                <a:gridCol w="1919168">
                  <a:extLst>
                    <a:ext uri="{9D8B030D-6E8A-4147-A177-3AD203B41FA5}">
                      <a16:colId xmlns:a16="http://schemas.microsoft.com/office/drawing/2014/main" val="3632137539"/>
                    </a:ext>
                  </a:extLst>
                </a:gridCol>
                <a:gridCol w="1379838">
                  <a:extLst>
                    <a:ext uri="{9D8B030D-6E8A-4147-A177-3AD203B41FA5}">
                      <a16:colId xmlns:a16="http://schemas.microsoft.com/office/drawing/2014/main" val="3442540389"/>
                    </a:ext>
                  </a:extLst>
                </a:gridCol>
                <a:gridCol w="1786712">
                  <a:extLst>
                    <a:ext uri="{9D8B030D-6E8A-4147-A177-3AD203B41FA5}">
                      <a16:colId xmlns:a16="http://schemas.microsoft.com/office/drawing/2014/main" val="378776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eomanist" panose="02000503000000020004" pitchFamily="2" charset="77"/>
                        </a:rPr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omanist" panose="02000503000000020004" pitchFamily="2" charset="77"/>
                        </a:rPr>
                        <a:t>Sequence (GTID)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omanist" panose="02000503000000020004" pitchFamily="2" charset="77"/>
                        </a:rPr>
                        <a:t>Primary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omanist" panose="02000503000000020004" pitchFamily="2" charset="77"/>
                        </a:rPr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49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Meet Matt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65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Geomanist" panose="02000503000000020004" pitchFamily="2" charset="77"/>
                        </a:rPr>
                        <a:t>Goodbye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671406"/>
                  </a:ext>
                </a:extLst>
              </a:tr>
            </a:tbl>
          </a:graphicData>
        </a:graphic>
      </p:graphicFrame>
      <p:sp>
        <p:nvSpPr>
          <p:cNvPr id="9" name="Right Arrow 8">
            <a:extLst>
              <a:ext uri="{FF2B5EF4-FFF2-40B4-BE49-F238E27FC236}">
                <a16:creationId xmlns:a16="http://schemas.microsoft.com/office/drawing/2014/main" id="{C43BE45E-5133-2E45-857C-67CFC0AB5C72}"/>
              </a:ext>
            </a:extLst>
          </p:cNvPr>
          <p:cNvSpPr/>
          <p:nvPr/>
        </p:nvSpPr>
        <p:spPr>
          <a:xfrm rot="1782716">
            <a:off x="3164954" y="3802602"/>
            <a:ext cx="2076445" cy="924339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9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F5205-44BD-F94C-8353-2554B09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8E00C29-B939-DA4C-9D08-DCFBB62BDE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2"/>
            <a:ext cx="5522025" cy="42079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>
                <a:solidFill>
                  <a:srgbClr val="163580"/>
                </a:solidFill>
              </a:rPr>
              <a:t>Continuent, the MySQL Availability Company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08F675-8CF0-3E46-97FC-3CE3ED34BC89}"/>
              </a:ext>
            </a:extLst>
          </p:cNvPr>
          <p:cNvSpPr txBox="1">
            <a:spLocks/>
          </p:cNvSpPr>
          <p:nvPr/>
        </p:nvSpPr>
        <p:spPr>
          <a:xfrm>
            <a:off x="593453" y="1011349"/>
            <a:ext cx="4977727" cy="8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76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rgbClr val="4C82FF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endParaRPr lang="en-US" sz="2400" dirty="0">
              <a:solidFill>
                <a:srgbClr val="FF9E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6192891" y="1011350"/>
            <a:ext cx="5733639" cy="4207933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AE20F-FA0F-BF4C-AC76-A6535570B5C2}"/>
              </a:ext>
            </a:extLst>
          </p:cNvPr>
          <p:cNvSpPr txBox="1"/>
          <p:nvPr/>
        </p:nvSpPr>
        <p:spPr>
          <a:xfrm>
            <a:off x="7138504" y="21821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9" name="Picture 8" descr="Continuent.png">
            <a:extLst>
              <a:ext uri="{FF2B5EF4-FFF2-40B4-BE49-F238E27FC236}">
                <a16:creationId xmlns:a16="http://schemas.microsoft.com/office/drawing/2014/main" id="{DE25E66F-9E98-0D49-A69B-63C41F746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33" y="1326309"/>
            <a:ext cx="3527153" cy="14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EEE79D-20DD-684E-A4C0-E3CB4FAC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stuff available for Redshift with Tungsten Replicator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08FB-EC6F-AB42-8DAF-C6153BB248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2"/>
            <a:ext cx="5389508" cy="420793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Long Term CDC Collection</a:t>
            </a:r>
          </a:p>
          <a:p>
            <a:pPr lvl="1">
              <a:buFontTx/>
              <a:buChar char="-"/>
            </a:pPr>
            <a:r>
              <a:rPr lang="en-US" sz="1534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Save the CSV files in S3 even after merging changes</a:t>
            </a:r>
          </a:p>
          <a:p>
            <a:pPr lvl="1">
              <a:buFontTx/>
              <a:buChar char="-"/>
            </a:pPr>
            <a:r>
              <a:rPr lang="en-US" sz="1534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Provides complete audit trail of all changes.  For instance, track all price changes for a particular item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CSV file compression</a:t>
            </a:r>
          </a:p>
          <a:p>
            <a:pPr lvl="1">
              <a:buFontTx/>
              <a:buChar char="-"/>
            </a:pPr>
            <a:r>
              <a:rPr lang="en-US" sz="1534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Adds some overhead to merge</a:t>
            </a:r>
          </a:p>
          <a:p>
            <a:pPr lvl="1">
              <a:buFontTx/>
              <a:buChar char="-"/>
            </a:pPr>
            <a:r>
              <a:rPr lang="en-US" sz="1534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Can save on storage costs</a:t>
            </a:r>
          </a:p>
          <a:p>
            <a:pPr lvl="1">
              <a:buFontTx/>
              <a:buChar char="-"/>
            </a:pPr>
            <a:r>
              <a:rPr lang="en-US" sz="1534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Upload more quickly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Fan-in </a:t>
            </a:r>
          </a:p>
          <a:p>
            <a:pPr lvl="1">
              <a:buFontTx/>
              <a:buChar char="-"/>
            </a:pPr>
            <a:r>
              <a:rPr lang="en-US" sz="1534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Merge databases into a single schema</a:t>
            </a:r>
          </a:p>
          <a:p>
            <a:pPr lvl="1">
              <a:buFontTx/>
              <a:buChar char="-"/>
            </a:pPr>
            <a:r>
              <a:rPr lang="en-US" sz="1534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Perfect for </a:t>
            </a:r>
            <a:r>
              <a:rPr lang="en-US" sz="1534" dirty="0" err="1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sharded</a:t>
            </a:r>
            <a:r>
              <a:rPr lang="en-US" sz="1534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 datasets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DDL Translation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Filters, Filters, and more Filters!</a:t>
            </a:r>
          </a:p>
        </p:txBody>
      </p:sp>
    </p:spTree>
    <p:extLst>
      <p:ext uri="{BB962C8B-B14F-4D97-AF65-F5344CB8AC3E}">
        <p14:creationId xmlns:p14="http://schemas.microsoft.com/office/powerpoint/2010/main" val="247442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4A7C7-D5D0-1740-BF41-C42FB0EB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21</a:t>
            </a:fld>
            <a:endParaRPr lang="en-US" dirty="0"/>
          </a:p>
        </p:txBody>
      </p:sp>
      <p:sp>
        <p:nvSpPr>
          <p:cNvPr id="45" name="Title 4">
            <a:extLst>
              <a:ext uri="{FF2B5EF4-FFF2-40B4-BE49-F238E27FC236}">
                <a16:creationId xmlns:a16="http://schemas.microsoft.com/office/drawing/2014/main" id="{F2F1F39D-C079-CB49-8909-1583C212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58" y="919909"/>
            <a:ext cx="5502542" cy="452294"/>
          </a:xfrm>
        </p:spPr>
        <p:txBody>
          <a:bodyPr/>
          <a:lstStyle/>
          <a:p>
            <a:r>
              <a:rPr lang="en-US" sz="2800" b="0" dirty="0"/>
              <a:t>Replicating into a single Schema</a:t>
            </a:r>
            <a:endParaRPr lang="en-US" b="0" dirty="0"/>
          </a:p>
        </p:txBody>
      </p:sp>
      <p:pic>
        <p:nvPicPr>
          <p:cNvPr id="5" name="Picture 4" descr="db-node-LightBlue.png">
            <a:extLst>
              <a:ext uri="{FF2B5EF4-FFF2-40B4-BE49-F238E27FC236}">
                <a16:creationId xmlns:a16="http://schemas.microsoft.com/office/drawing/2014/main" id="{9AB83538-5A26-D241-AD98-F507F9B2E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7" y="1883768"/>
            <a:ext cx="857250" cy="690372"/>
          </a:xfrm>
          <a:prstGeom prst="rect">
            <a:avLst/>
          </a:prstGeom>
        </p:spPr>
      </p:pic>
      <p:pic>
        <p:nvPicPr>
          <p:cNvPr id="6" name="Picture 5" descr="db-node-LightBlue.png">
            <a:extLst>
              <a:ext uri="{FF2B5EF4-FFF2-40B4-BE49-F238E27FC236}">
                <a16:creationId xmlns:a16="http://schemas.microsoft.com/office/drawing/2014/main" id="{4585D434-7654-F149-BC59-C644182FE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7" y="3011859"/>
            <a:ext cx="857250" cy="690372"/>
          </a:xfrm>
          <a:prstGeom prst="rect">
            <a:avLst/>
          </a:prstGeom>
        </p:spPr>
      </p:pic>
      <p:pic>
        <p:nvPicPr>
          <p:cNvPr id="7" name="Picture 6" descr="db-node-LightBlue.png">
            <a:extLst>
              <a:ext uri="{FF2B5EF4-FFF2-40B4-BE49-F238E27FC236}">
                <a16:creationId xmlns:a16="http://schemas.microsoft.com/office/drawing/2014/main" id="{E6E0CAE8-BCEB-E54D-9F63-56DFF597E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7" y="4139950"/>
            <a:ext cx="857250" cy="6903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1A9893-7776-EC4D-8FF8-12D7741FC5ED}"/>
              </a:ext>
            </a:extLst>
          </p:cNvPr>
          <p:cNvSpPr/>
          <p:nvPr/>
        </p:nvSpPr>
        <p:spPr>
          <a:xfrm>
            <a:off x="2145649" y="2100734"/>
            <a:ext cx="857250" cy="25643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95D3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109" tIns="24109" rIns="24109" bIns="24109" numCol="1" spcCol="26788" rtlCol="0" anchor="ctr">
            <a:spAutoFit/>
          </a:bodyPr>
          <a:lstStyle/>
          <a:p>
            <a:pPr algn="ctr" rtl="0" latinLnBrk="1" hangingPunct="0"/>
            <a:r>
              <a:rPr lang="en-US" sz="135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  <a:sym typeface="Arial"/>
              </a:rPr>
              <a:t>USA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E2792B-46FF-B147-A82B-9D4D13865D14}"/>
              </a:ext>
            </a:extLst>
          </p:cNvPr>
          <p:cNvSpPr/>
          <p:nvPr/>
        </p:nvSpPr>
        <p:spPr>
          <a:xfrm>
            <a:off x="2145649" y="3228826"/>
            <a:ext cx="857250" cy="25643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95D3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109" tIns="24109" rIns="24109" bIns="24109" numCol="1" spcCol="26788" rtlCol="0" anchor="ctr">
            <a:spAutoFit/>
          </a:bodyPr>
          <a:lstStyle/>
          <a:p>
            <a:pPr algn="ctr" rtl="0" latinLnBrk="1" hangingPunct="0"/>
            <a:r>
              <a:rPr lang="en-US" sz="135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  <a:sym typeface="Arial"/>
              </a:rPr>
              <a:t>UK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813C10-6962-9C43-A940-59AA359C7944}"/>
              </a:ext>
            </a:extLst>
          </p:cNvPr>
          <p:cNvSpPr/>
          <p:nvPr/>
        </p:nvSpPr>
        <p:spPr>
          <a:xfrm>
            <a:off x="2145649" y="4352179"/>
            <a:ext cx="857250" cy="25643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95D3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109" tIns="24109" rIns="24109" bIns="24109" numCol="1" spcCol="26788" rtlCol="0" anchor="ctr">
            <a:spAutoFit/>
          </a:bodyPr>
          <a:lstStyle/>
          <a:p>
            <a:pPr algn="ctr" rtl="0" latinLnBrk="1" hangingPunct="0"/>
            <a:r>
              <a:rPr lang="en-US" sz="135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  <a:sym typeface="Arial"/>
              </a:rPr>
              <a:t>Japan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8D15C6-334C-9244-9C3D-1780798B6A7D}"/>
              </a:ext>
            </a:extLst>
          </p:cNvPr>
          <p:cNvSpPr/>
          <p:nvPr/>
        </p:nvSpPr>
        <p:spPr>
          <a:xfrm>
            <a:off x="3804807" y="3190703"/>
            <a:ext cx="1265374" cy="3326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8" tIns="24110" rIns="48218" bIns="24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  <a:latin typeface="Geomanist" charset="0"/>
                <a:ea typeface="Geomanist" charset="0"/>
                <a:cs typeface="Geomanist" charset="0"/>
              </a:rPr>
              <a:t>Replicator</a:t>
            </a:r>
            <a:endParaRPr lang="en-US" sz="1100" b="1" i="1" dirty="0">
              <a:solidFill>
                <a:srgbClr val="000000"/>
              </a:solidFill>
              <a:latin typeface="Geomanist" charset="0"/>
              <a:ea typeface="Geomanist" charset="0"/>
              <a:cs typeface="Geomanis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A1F46-154D-6341-976D-ADFBBA87FCEA}"/>
              </a:ext>
            </a:extLst>
          </p:cNvPr>
          <p:cNvSpPr/>
          <p:nvPr/>
        </p:nvSpPr>
        <p:spPr>
          <a:xfrm>
            <a:off x="4949896" y="3903670"/>
            <a:ext cx="1265374" cy="3326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8" tIns="24110" rIns="48218" bIns="24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  <a:latin typeface="Geomanist" charset="0"/>
                <a:ea typeface="Geomanist" charset="0"/>
                <a:cs typeface="Geomanist" charset="0"/>
              </a:rPr>
              <a:t>Add DB name to each row</a:t>
            </a:r>
            <a:endParaRPr lang="en-US" sz="1100" b="1" i="1" dirty="0">
              <a:solidFill>
                <a:srgbClr val="000000"/>
              </a:solidFill>
              <a:latin typeface="Geomanist" charset="0"/>
              <a:ea typeface="Geomanist" charset="0"/>
              <a:cs typeface="Geomanist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AC1648-A5B2-3D48-8EAC-C59A39C3246C}"/>
              </a:ext>
            </a:extLst>
          </p:cNvPr>
          <p:cNvSpPr/>
          <p:nvPr/>
        </p:nvSpPr>
        <p:spPr>
          <a:xfrm>
            <a:off x="6096000" y="3188348"/>
            <a:ext cx="1265374" cy="3326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8" tIns="24110" rIns="48218" bIns="24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  <a:latin typeface="Geomanist" charset="0"/>
                <a:ea typeface="Geomanist" charset="0"/>
                <a:cs typeface="Geomanist" charset="0"/>
              </a:rPr>
              <a:t>Replicator</a:t>
            </a:r>
            <a:endParaRPr lang="en-US" sz="1100" b="1" i="1" dirty="0">
              <a:solidFill>
                <a:srgbClr val="000000"/>
              </a:solidFill>
              <a:latin typeface="Geomanist" charset="0"/>
              <a:ea typeface="Geomanist" charset="0"/>
              <a:cs typeface="Geomanist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7DB44C-40AB-624C-8081-616B245CB5D7}"/>
              </a:ext>
            </a:extLst>
          </p:cNvPr>
          <p:cNvCxnSpPr>
            <a:cxnSpLocks/>
          </p:cNvCxnSpPr>
          <p:nvPr/>
        </p:nvCxnSpPr>
        <p:spPr>
          <a:xfrm flipH="1" flipV="1">
            <a:off x="3081131" y="2299324"/>
            <a:ext cx="651285" cy="929502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BCF425-96ED-CC49-9B5F-DDD167BE4433}"/>
              </a:ext>
            </a:extLst>
          </p:cNvPr>
          <p:cNvCxnSpPr>
            <a:cxnSpLocks/>
          </p:cNvCxnSpPr>
          <p:nvPr/>
        </p:nvCxnSpPr>
        <p:spPr>
          <a:xfrm flipH="1">
            <a:off x="3116821" y="3354689"/>
            <a:ext cx="615595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7CF5F-DBB5-B84F-B72D-429E0180C1A2}"/>
              </a:ext>
            </a:extLst>
          </p:cNvPr>
          <p:cNvCxnSpPr>
            <a:cxnSpLocks/>
          </p:cNvCxnSpPr>
          <p:nvPr/>
        </p:nvCxnSpPr>
        <p:spPr>
          <a:xfrm flipH="1">
            <a:off x="3114407" y="3503311"/>
            <a:ext cx="618010" cy="97708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327749-CCBB-D24E-AA31-87273AE3F220}"/>
              </a:ext>
            </a:extLst>
          </p:cNvPr>
          <p:cNvCxnSpPr>
            <a:cxnSpLocks/>
          </p:cNvCxnSpPr>
          <p:nvPr/>
        </p:nvCxnSpPr>
        <p:spPr>
          <a:xfrm flipH="1" flipV="1">
            <a:off x="4920375" y="3617843"/>
            <a:ext cx="416938" cy="2458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C4F1A7-5E0E-8C41-B941-0F03CEE06516}"/>
              </a:ext>
            </a:extLst>
          </p:cNvPr>
          <p:cNvCxnSpPr>
            <a:cxnSpLocks/>
          </p:cNvCxnSpPr>
          <p:nvPr/>
        </p:nvCxnSpPr>
        <p:spPr>
          <a:xfrm flipH="1">
            <a:off x="5787979" y="3617843"/>
            <a:ext cx="427291" cy="2458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redshift.png">
            <a:extLst>
              <a:ext uri="{FF2B5EF4-FFF2-40B4-BE49-F238E27FC236}">
                <a16:creationId xmlns:a16="http://schemas.microsoft.com/office/drawing/2014/main" id="{6C31C176-5FB5-9647-BAEE-BB8562737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15" y="2960441"/>
            <a:ext cx="716814" cy="788495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922789-E82F-014A-81D2-160435418637}"/>
              </a:ext>
            </a:extLst>
          </p:cNvPr>
          <p:cNvCxnSpPr>
            <a:cxnSpLocks/>
          </p:cNvCxnSpPr>
          <p:nvPr/>
        </p:nvCxnSpPr>
        <p:spPr>
          <a:xfrm flipH="1">
            <a:off x="7483413" y="3373142"/>
            <a:ext cx="114375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E51857C0-62C7-7E46-9518-E624FEC9C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5467"/>
              </p:ext>
            </p:extLst>
          </p:nvPr>
        </p:nvGraphicFramePr>
        <p:xfrm>
          <a:off x="3169345" y="4744118"/>
          <a:ext cx="2665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612">
                  <a:extLst>
                    <a:ext uri="{9D8B030D-6E8A-4147-A177-3AD203B41FA5}">
                      <a16:colId xmlns:a16="http://schemas.microsoft.com/office/drawing/2014/main" val="1223436396"/>
                    </a:ext>
                  </a:extLst>
                </a:gridCol>
                <a:gridCol w="1332612">
                  <a:extLst>
                    <a:ext uri="{9D8B030D-6E8A-4147-A177-3AD203B41FA5}">
                      <a16:colId xmlns:a16="http://schemas.microsoft.com/office/drawing/2014/main" val="4156363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49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3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356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Goodbye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75191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C8F94E2-1A28-0D43-B410-A66C351FA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611807"/>
              </p:ext>
            </p:extLst>
          </p:nvPr>
        </p:nvGraphicFramePr>
        <p:xfrm>
          <a:off x="7056187" y="4744118"/>
          <a:ext cx="4512171" cy="1453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057">
                  <a:extLst>
                    <a:ext uri="{9D8B030D-6E8A-4147-A177-3AD203B41FA5}">
                      <a16:colId xmlns:a16="http://schemas.microsoft.com/office/drawing/2014/main" val="2233178209"/>
                    </a:ext>
                  </a:extLst>
                </a:gridCol>
                <a:gridCol w="1504057">
                  <a:extLst>
                    <a:ext uri="{9D8B030D-6E8A-4147-A177-3AD203B41FA5}">
                      <a16:colId xmlns:a16="http://schemas.microsoft.com/office/drawing/2014/main" val="1357300585"/>
                    </a:ext>
                  </a:extLst>
                </a:gridCol>
                <a:gridCol w="1504057">
                  <a:extLst>
                    <a:ext uri="{9D8B030D-6E8A-4147-A177-3AD203B41FA5}">
                      <a16:colId xmlns:a16="http://schemas.microsoft.com/office/drawing/2014/main" val="1098067056"/>
                    </a:ext>
                  </a:extLst>
                </a:gridCol>
              </a:tblGrid>
              <a:tr h="363448">
                <a:tc>
                  <a:txBody>
                    <a:bodyPr/>
                    <a:lstStyle/>
                    <a:p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712344"/>
                  </a:ext>
                </a:extLst>
              </a:tr>
              <a:tr h="363448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201452"/>
                  </a:ext>
                </a:extLst>
              </a:tr>
              <a:tr h="363448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04170"/>
                  </a:ext>
                </a:extLst>
              </a:tr>
              <a:tr h="363448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Goodbye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641539"/>
                  </a:ext>
                </a:extLst>
              </a:tr>
            </a:tbl>
          </a:graphicData>
        </a:graphic>
      </p:graphicFrame>
      <p:sp>
        <p:nvSpPr>
          <p:cNvPr id="40" name="Right Arrow 39">
            <a:extLst>
              <a:ext uri="{FF2B5EF4-FFF2-40B4-BE49-F238E27FC236}">
                <a16:creationId xmlns:a16="http://schemas.microsoft.com/office/drawing/2014/main" id="{317BBC4A-1202-F644-A251-C227263218FA}"/>
              </a:ext>
            </a:extLst>
          </p:cNvPr>
          <p:cNvSpPr/>
          <p:nvPr/>
        </p:nvSpPr>
        <p:spPr>
          <a:xfrm>
            <a:off x="5960248" y="5306292"/>
            <a:ext cx="970259" cy="631799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4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EEE79D-20DD-684E-A4C0-E3CB4FAC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08FB-EC6F-AB42-8DAF-C6153BB248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2"/>
            <a:ext cx="5389508" cy="420793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Over 40 filters included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Add filters in any stage of replication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Want even more?  Write your own in JavaScript!</a:t>
            </a:r>
          </a:p>
        </p:txBody>
      </p:sp>
    </p:spTree>
    <p:extLst>
      <p:ext uri="{BB962C8B-B14F-4D97-AF65-F5344CB8AC3E}">
        <p14:creationId xmlns:p14="http://schemas.microsoft.com/office/powerpoint/2010/main" val="1894254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EEE79D-20DD-684E-A4C0-E3CB4FAC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Filters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08FB-EC6F-AB42-8DAF-C6153BB248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2"/>
            <a:ext cx="5389508" cy="420793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Database Transform – change names of extracted schemas or tables</a:t>
            </a:r>
          </a:p>
          <a:p>
            <a:pPr>
              <a:buFontTx/>
              <a:buChar char="-"/>
            </a:pPr>
            <a:r>
              <a:rPr lang="en-US" sz="1800" dirty="0" err="1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Dropcolumn</a:t>
            </a: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 – drops specified columns from THL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Replicate – include or exclude tables to be replicated</a:t>
            </a:r>
          </a:p>
          <a:p>
            <a:pPr>
              <a:buFontTx/>
              <a:buChar char="-"/>
            </a:pPr>
            <a:r>
              <a:rPr lang="en-US" sz="1800" dirty="0" err="1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Rowadddbname</a:t>
            </a: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 – add the database name to each row (just like in the example)</a:t>
            </a:r>
          </a:p>
          <a:p>
            <a:pPr>
              <a:buFontTx/>
              <a:buChar char="-"/>
            </a:pPr>
            <a:r>
              <a:rPr lang="en-US" sz="1800" dirty="0" err="1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Timedelay</a:t>
            </a: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 – delay writing events to THL.  Not useful for data warehouse, but for real time targets, can specify a time delay to purposely keep them behind</a:t>
            </a:r>
          </a:p>
          <a:p>
            <a:pPr>
              <a:buFontTx/>
              <a:buChar char="-"/>
            </a:pPr>
            <a:r>
              <a:rPr lang="en-US" sz="1800" dirty="0" err="1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ddltranslate</a:t>
            </a:r>
            <a:r>
              <a:rPr lang="en-US" sz="1800" dirty="0">
                <a:solidFill>
                  <a:srgbClr val="717074"/>
                </a:solidFill>
                <a:latin typeface="Geomanist" charset="0"/>
                <a:ea typeface="Geomanist" charset="0"/>
                <a:cs typeface="Geomanist" charset="0"/>
              </a:rPr>
              <a:t> – replicate DDL changes</a:t>
            </a:r>
          </a:p>
        </p:txBody>
      </p:sp>
    </p:spTree>
    <p:extLst>
      <p:ext uri="{BB962C8B-B14F-4D97-AF65-F5344CB8AC3E}">
        <p14:creationId xmlns:p14="http://schemas.microsoft.com/office/powerpoint/2010/main" val="226394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">
            <a:extLst>
              <a:ext uri="{FF2B5EF4-FFF2-40B4-BE49-F238E27FC236}">
                <a16:creationId xmlns:a16="http://schemas.microsoft.com/office/drawing/2014/main" id="{F2F1F39D-C079-CB49-8909-1583C212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58" y="919909"/>
            <a:ext cx="5502542" cy="452294"/>
          </a:xfrm>
        </p:spPr>
        <p:txBody>
          <a:bodyPr/>
          <a:lstStyle/>
          <a:p>
            <a:r>
              <a:rPr lang="en-US" sz="2800" b="0" dirty="0" err="1"/>
              <a:t>ddlscan</a:t>
            </a:r>
            <a:endParaRPr lang="en-US" b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51E7B7-0C7C-EA45-9B6A-FDAA2CCF4AC1}"/>
              </a:ext>
            </a:extLst>
          </p:cNvPr>
          <p:cNvSpPr/>
          <p:nvPr/>
        </p:nvSpPr>
        <p:spPr>
          <a:xfrm>
            <a:off x="593458" y="1534898"/>
            <a:ext cx="9057169" cy="21103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8" tIns="24110" rIns="48218" bIns="24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CREATE TABLE `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mytable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` (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`id`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bigint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(20) NOT NULL AUTO_INCREMENT,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`stuff` varchar(128) DEFAULT NULL,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`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mytime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` timestamp NOT NULL DEFAULT CURRENT_TIMESTAMP ON UPDATE CURRENT_TIMESTAMP,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`units` decimal(8,5) DEFAULT NULL,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`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morestuff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` text,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PRIMARY KEY (`id`)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681330-4770-0B4C-89B3-A456C90E931F}"/>
              </a:ext>
            </a:extLst>
          </p:cNvPr>
          <p:cNvSpPr/>
          <p:nvPr/>
        </p:nvSpPr>
        <p:spPr>
          <a:xfrm>
            <a:off x="3830595" y="4324865"/>
            <a:ext cx="8198057" cy="22036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8" tIns="24110" rIns="48218" bIns="24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CREATE TABLE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matt.mytable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(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id BIGINT,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stuff VARCHAR(512) /* VARCHAR(128) */,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mytime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TIMESTAMP,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units DECIMAL(8,5),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morestuff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VARCHAR(65535) /* WARN: MySQL TEXT translated to max VARCHAR */,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PRIMARY KEY (id)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14876E1-3DE5-5A49-8A3B-77DB99D30FA2}"/>
              </a:ext>
            </a:extLst>
          </p:cNvPr>
          <p:cNvSpPr/>
          <p:nvPr/>
        </p:nvSpPr>
        <p:spPr>
          <a:xfrm rot="2402653">
            <a:off x="2463285" y="4045998"/>
            <a:ext cx="970259" cy="631799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88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AD90B-D3A1-FD4C-93F8-15275792E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25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16D6EB-B0E3-1643-98AD-4E01B764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55" y="919909"/>
            <a:ext cx="4977727" cy="812800"/>
          </a:xfrm>
        </p:spPr>
        <p:txBody>
          <a:bodyPr/>
          <a:lstStyle/>
          <a:p>
            <a:r>
              <a:rPr lang="en-US" sz="4267" dirty="0"/>
              <a:t>Next Steps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FD2F84-AEE4-1540-A47A-5CC7532B7A9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71183" y="1902274"/>
            <a:ext cx="6011220" cy="4490577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867" dirty="0"/>
              <a:t>Sign up for a private demo for your team, setup a POC, email us at </a:t>
            </a:r>
            <a:r>
              <a:rPr lang="en-US" sz="1867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sales@continuent.com</a:t>
            </a:r>
            <a:endParaRPr lang="en-US" sz="1867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867" dirty="0"/>
              <a:t>Learn more at your own pace 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US" sz="1600" dirty="0"/>
              <a:t>Training and webinar library at </a:t>
            </a:r>
            <a:r>
              <a:rPr lang="en-US" sz="16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www.continuent.com/videos/</a:t>
            </a:r>
            <a:endParaRPr lang="en-US" sz="1600" dirty="0"/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US" sz="1600" dirty="0"/>
              <a:t>White papers at </a:t>
            </a:r>
            <a:r>
              <a:rPr lang="en-US" sz="16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www.continuent.com/white-papers/</a:t>
            </a:r>
            <a:endParaRPr lang="en-US" sz="1600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US" sz="1600" dirty="0"/>
              <a:t>Read the documentation at </a:t>
            </a:r>
            <a:r>
              <a:rPr lang="en-US" sz="16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http://docs.continuent.com/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959989-291B-0746-825D-9D51C8068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4043" y="666136"/>
            <a:ext cx="3877733" cy="12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4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F5205-44BD-F94C-8353-2554B09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 anyway?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08F675-8CF0-3E46-97FC-3CE3ED34BC89}"/>
              </a:ext>
            </a:extLst>
          </p:cNvPr>
          <p:cNvSpPr txBox="1">
            <a:spLocks/>
          </p:cNvSpPr>
          <p:nvPr/>
        </p:nvSpPr>
        <p:spPr>
          <a:xfrm>
            <a:off x="593453" y="1011349"/>
            <a:ext cx="4977727" cy="8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76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baseline="0">
                <a:solidFill>
                  <a:srgbClr val="4C82FF"/>
                </a:solidFill>
                <a:latin typeface="Geomanist" charset="0"/>
                <a:ea typeface="Geomanist" charset="0"/>
                <a:cs typeface="Geomanist" charset="0"/>
              </a:defRPr>
            </a:lvl1pPr>
          </a:lstStyle>
          <a:p>
            <a:endParaRPr lang="en-US" sz="2400" dirty="0">
              <a:solidFill>
                <a:srgbClr val="FF9E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6192891" y="1011350"/>
            <a:ext cx="5733639" cy="4207933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AE20F-FA0F-BF4C-AC76-A6535570B5C2}"/>
              </a:ext>
            </a:extLst>
          </p:cNvPr>
          <p:cNvSpPr txBox="1"/>
          <p:nvPr/>
        </p:nvSpPr>
        <p:spPr>
          <a:xfrm>
            <a:off x="7138504" y="21821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03F5C8B-5D05-6846-A96F-924CC444C963}"/>
              </a:ext>
            </a:extLst>
          </p:cNvPr>
          <p:cNvSpPr txBox="1">
            <a:spLocks/>
          </p:cNvSpPr>
          <p:nvPr/>
        </p:nvSpPr>
        <p:spPr>
          <a:xfrm>
            <a:off x="6096000" y="771476"/>
            <a:ext cx="5389508" cy="54830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2030" indent="-192030" algn="l" defTabSz="768115" rtl="0" eaLnBrk="1" latinLnBrk="0" hangingPunct="1">
              <a:lnSpc>
                <a:spcPct val="90000"/>
              </a:lnSpc>
              <a:spcBef>
                <a:spcPts val="100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1pPr>
            <a:lvl2pPr marL="422464" indent="-192030" algn="l" defTabSz="768115" rtl="0" eaLnBrk="1" latinLnBrk="0" hangingPunct="1">
              <a:lnSpc>
                <a:spcPct val="90000"/>
              </a:lnSpc>
              <a:spcBef>
                <a:spcPts val="672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2pPr>
            <a:lvl3pPr marL="614491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3pPr>
            <a:lvl4pPr marL="806523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4pPr>
            <a:lvl5pPr marL="998551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eomanist" panose="02000503000000020004" pitchFamily="2" charset="77"/>
                <a:ea typeface="+mn-ea"/>
                <a:cs typeface="+mn-cs"/>
              </a:defRPr>
            </a:lvl5pPr>
            <a:lvl6pPr marL="1190580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2609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4638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6666" indent="-153623" algn="l" defTabSz="768115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67" dirty="0">
              <a:solidFill>
                <a:schemeClr val="tx2"/>
              </a:solidFill>
              <a:latin typeface="Geomanist Book" panose="02000503000000020004" pitchFamily="2" charset="77"/>
            </a:endParaRPr>
          </a:p>
          <a:p>
            <a:pPr>
              <a:buFontTx/>
              <a:buChar char="-"/>
            </a:pPr>
            <a:r>
              <a:rPr lang="en-US" sz="1867" dirty="0"/>
              <a:t>Most people call me Matt</a:t>
            </a:r>
          </a:p>
          <a:p>
            <a:pPr>
              <a:buFontTx/>
              <a:buChar char="-"/>
            </a:pPr>
            <a:r>
              <a:rPr lang="en-US" sz="1867" dirty="0"/>
              <a:t>Started as Programmer/DBA for Progress 4GL database</a:t>
            </a:r>
          </a:p>
          <a:p>
            <a:pPr>
              <a:buFontTx/>
              <a:buChar char="-"/>
            </a:pPr>
            <a:r>
              <a:rPr lang="en-US" sz="1867" dirty="0"/>
              <a:t>Wrote real time replicator from/to MySQL and Progress Database called Pro2MySQL</a:t>
            </a:r>
          </a:p>
          <a:p>
            <a:pPr>
              <a:buFontTx/>
              <a:buChar char="-"/>
            </a:pPr>
            <a:r>
              <a:rPr lang="en-US" sz="1867" dirty="0"/>
              <a:t>Part time Musician</a:t>
            </a:r>
          </a:p>
          <a:p>
            <a:pPr>
              <a:buFontTx/>
              <a:buChar char="-"/>
            </a:pPr>
            <a:endParaRPr lang="en-US" sz="1867" dirty="0"/>
          </a:p>
          <a:p>
            <a:pPr>
              <a:buFontTx/>
              <a:buChar char="-"/>
            </a:pPr>
            <a:endParaRPr lang="en-US" sz="1867" dirty="0"/>
          </a:p>
          <a:p>
            <a:pPr>
              <a:buFontTx/>
              <a:buChar char="-"/>
            </a:pPr>
            <a:endParaRPr lang="en-US" sz="1867" dirty="0"/>
          </a:p>
          <a:p>
            <a:pPr>
              <a:buFontTx/>
              <a:buChar char="-"/>
            </a:pPr>
            <a:r>
              <a:rPr lang="en-US" sz="1867" dirty="0"/>
              <a:t>Live in Miami </a:t>
            </a:r>
          </a:p>
          <a:p>
            <a:pPr>
              <a:buFontTx/>
              <a:buChar char="-"/>
            </a:pPr>
            <a:r>
              <a:rPr lang="en-US" sz="1867" dirty="0"/>
              <a:t>Just learned how to do Animations in PowerPoint </a:t>
            </a:r>
            <a:r>
              <a:rPr lang="en-US" sz="1867" dirty="0">
                <a:sym typeface="Wingdings" pitchFamily="2" charset="2"/>
              </a:rPr>
              <a:t></a:t>
            </a:r>
            <a:endParaRPr lang="en-US" sz="1867" dirty="0"/>
          </a:p>
          <a:p>
            <a:pPr>
              <a:buFontTx/>
              <a:buChar char="-"/>
            </a:pPr>
            <a:endParaRPr lang="en-US" sz="1867" dirty="0"/>
          </a:p>
          <a:p>
            <a:pPr>
              <a:buFontTx/>
              <a:buChar char="-"/>
            </a:pPr>
            <a:endParaRPr lang="en-US" sz="1867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6175D8-E761-0146-AFAA-14AB30E5F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554" y="2846235"/>
            <a:ext cx="1008154" cy="14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6192891" y="1011350"/>
            <a:ext cx="5733639" cy="4207933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AFB40A-A3BB-8C4A-B0DF-818B71DF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0ED01-789F-EB44-91AC-A70F314EC2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1"/>
            <a:ext cx="5389508" cy="5483020"/>
          </a:xfrm>
        </p:spPr>
        <p:txBody>
          <a:bodyPr/>
          <a:lstStyle/>
          <a:p>
            <a:pPr marL="0" indent="0">
              <a:buNone/>
            </a:pPr>
            <a:r>
              <a:rPr lang="en-US" sz="1867" dirty="0">
                <a:solidFill>
                  <a:schemeClr val="tx2"/>
                </a:solidFill>
                <a:latin typeface="Geomanist Book" panose="02000503000000020004" pitchFamily="2" charset="77"/>
              </a:rPr>
              <a:t>In this session, we will discuss:</a:t>
            </a:r>
          </a:p>
          <a:p>
            <a:pPr>
              <a:buFontTx/>
              <a:buChar char="-"/>
            </a:pPr>
            <a:r>
              <a:rPr lang="en-US" sz="1867" dirty="0"/>
              <a:t>What is Amazon’s Redshift?</a:t>
            </a:r>
          </a:p>
          <a:p>
            <a:pPr>
              <a:buFontTx/>
              <a:buChar char="-"/>
            </a:pPr>
            <a:r>
              <a:rPr lang="en-US" sz="1867" dirty="0"/>
              <a:t>Traditional methods of getting data out of MySQL* databases and into data warehouses</a:t>
            </a:r>
          </a:p>
          <a:p>
            <a:pPr>
              <a:buFontTx/>
              <a:buChar char="-"/>
            </a:pPr>
            <a:r>
              <a:rPr lang="en-US" sz="1867" dirty="0"/>
              <a:t>Introducing Tungsten Replicator</a:t>
            </a:r>
          </a:p>
          <a:p>
            <a:pPr>
              <a:buFontTx/>
              <a:buChar char="-"/>
            </a:pPr>
            <a:r>
              <a:rPr lang="en-US" sz="1867" dirty="0"/>
              <a:t>Extra tricks</a:t>
            </a:r>
          </a:p>
          <a:p>
            <a:pPr>
              <a:buFontTx/>
              <a:buChar char="-"/>
            </a:pPr>
            <a:r>
              <a:rPr lang="en-US" sz="1867" dirty="0"/>
              <a:t>Filters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5B055-3292-7B4A-978B-4A1FC12C8E7A}"/>
              </a:ext>
            </a:extLst>
          </p:cNvPr>
          <p:cNvSpPr/>
          <p:nvPr/>
        </p:nvSpPr>
        <p:spPr>
          <a:xfrm>
            <a:off x="7304600" y="5721016"/>
            <a:ext cx="4887401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i="1" dirty="0"/>
              <a:t>* MySQL is understood in a broad context, including MySQL, MariaDB, </a:t>
            </a:r>
            <a:r>
              <a:rPr lang="en-US" sz="1333" i="1" dirty="0" err="1"/>
              <a:t>Percona</a:t>
            </a:r>
            <a:r>
              <a:rPr lang="en-US" sz="1333" i="1" dirty="0"/>
              <a:t> Server, RDS MySQL, RDS Aurora and Google Cloud SQL</a:t>
            </a:r>
          </a:p>
        </p:txBody>
      </p:sp>
    </p:spTree>
    <p:extLst>
      <p:ext uri="{BB962C8B-B14F-4D97-AF65-F5344CB8AC3E}">
        <p14:creationId xmlns:p14="http://schemas.microsoft.com/office/powerpoint/2010/main" val="365435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8447" y="2209952"/>
            <a:ext cx="6932707" cy="1097280"/>
          </a:xfrm>
        </p:spPr>
        <p:txBody>
          <a:bodyPr/>
          <a:lstStyle/>
          <a:p>
            <a:pPr algn="ctr"/>
            <a:r>
              <a:rPr lang="en-GB" sz="6600" b="0" dirty="0">
                <a:latin typeface="Geomanist Book" panose="02000503000000020004" pitchFamily="2" charset="77"/>
              </a:rPr>
              <a:t>RedShift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510EF2-8CF8-E44D-94E1-0441380F6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125" y="5453077"/>
            <a:ext cx="1894000" cy="8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8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6192891" y="1011350"/>
            <a:ext cx="5733639" cy="4207933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AFB40A-A3BB-8C4A-B0DF-818B71DF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Amazon RedShift?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0ED01-789F-EB44-91AC-A70F314EC2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1"/>
            <a:ext cx="5389508" cy="548302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/>
              <a:t>High Performance, clustered analytics data warehouse</a:t>
            </a:r>
          </a:p>
          <a:p>
            <a:pPr>
              <a:buFontTx/>
              <a:buChar char="-"/>
            </a:pPr>
            <a:r>
              <a:rPr lang="en-US" sz="2000" dirty="0"/>
              <a:t>Easy to start/stop and expand</a:t>
            </a:r>
          </a:p>
          <a:p>
            <a:pPr>
              <a:buFontTx/>
              <a:buChar char="-"/>
            </a:pPr>
            <a:r>
              <a:rPr lang="en-US" sz="2000" dirty="0" err="1"/>
              <a:t>PostgresSQL</a:t>
            </a:r>
            <a:r>
              <a:rPr lang="en-US" sz="2000" dirty="0"/>
              <a:t> JDBC interface</a:t>
            </a:r>
          </a:p>
          <a:p>
            <a:pPr>
              <a:buFontTx/>
              <a:buChar char="-"/>
            </a:pPr>
            <a:r>
              <a:rPr lang="en-US" sz="2000" dirty="0"/>
              <a:t>Easy to </a:t>
            </a:r>
            <a:r>
              <a:rPr lang="en-US" sz="2000" dirty="0" err="1"/>
              <a:t>Acccess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Column based store, parallel processing</a:t>
            </a:r>
          </a:p>
          <a:p>
            <a:pPr>
              <a:buFontTx/>
              <a:buChar char="-"/>
            </a:pPr>
            <a:r>
              <a:rPr lang="en-US" sz="2000" dirty="0"/>
              <a:t>Automated Backups</a:t>
            </a:r>
          </a:p>
          <a:p>
            <a:pPr>
              <a:buFontTx/>
              <a:buChar char="-"/>
            </a:pPr>
            <a:r>
              <a:rPr lang="en-US" sz="2000" dirty="0"/>
              <a:t>Integrates with S3</a:t>
            </a:r>
          </a:p>
          <a:p>
            <a:pPr>
              <a:buFontTx/>
              <a:buChar char="-"/>
            </a:pPr>
            <a:r>
              <a:rPr lang="en-US" sz="2000" dirty="0"/>
              <a:t>Online Query Editor</a:t>
            </a:r>
          </a:p>
          <a:p>
            <a:pPr marL="0" indent="0">
              <a:buNone/>
            </a:pPr>
            <a:endParaRPr lang="en-US" sz="1867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8BFCC-6C28-4A4E-A99B-39DCED910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185" y="3886382"/>
            <a:ext cx="1037489" cy="5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7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8447" y="2209952"/>
            <a:ext cx="6932707" cy="1097280"/>
          </a:xfrm>
        </p:spPr>
        <p:txBody>
          <a:bodyPr/>
          <a:lstStyle/>
          <a:p>
            <a:pPr algn="ctr"/>
            <a:r>
              <a:rPr lang="en-GB" sz="6600" b="0" dirty="0">
                <a:latin typeface="Geomanist Book" panose="02000503000000020004" pitchFamily="2" charset="77"/>
              </a:rPr>
              <a:t>ETL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510EF2-8CF8-E44D-94E1-0441380F6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125" y="5453077"/>
            <a:ext cx="1894000" cy="8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9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6192891" y="1011350"/>
            <a:ext cx="5733639" cy="4207933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AFB40A-A3BB-8C4A-B0DF-818B71DF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ETL, again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0ED01-789F-EB44-91AC-A70F314EC2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97" y="919911"/>
            <a:ext cx="5389508" cy="5483020"/>
          </a:xfrm>
        </p:spPr>
        <p:txBody>
          <a:bodyPr/>
          <a:lstStyle/>
          <a:p>
            <a:pPr marL="0" indent="0">
              <a:buNone/>
            </a:pPr>
            <a:r>
              <a:rPr lang="en-US" sz="1867" dirty="0">
                <a:solidFill>
                  <a:schemeClr val="tx2"/>
                </a:solidFill>
                <a:latin typeface="Geomanist Book" panose="02000503000000020004" pitchFamily="2" charset="77"/>
              </a:rPr>
              <a:t>What really happens with ETL (Extract)</a:t>
            </a:r>
          </a:p>
          <a:p>
            <a:pPr>
              <a:buFontTx/>
              <a:buChar char="-"/>
            </a:pPr>
            <a:r>
              <a:rPr lang="en-US" sz="1867" dirty="0"/>
              <a:t>Need to query tables based on changes since last read</a:t>
            </a:r>
          </a:p>
          <a:p>
            <a:pPr>
              <a:buFontTx/>
              <a:buChar char="-"/>
            </a:pPr>
            <a:r>
              <a:rPr lang="en-US" sz="1867" dirty="0"/>
              <a:t>Tables in query need keys based usually based on timestamp</a:t>
            </a:r>
          </a:p>
          <a:p>
            <a:pPr>
              <a:buFontTx/>
              <a:buChar char="-"/>
            </a:pPr>
            <a:r>
              <a:rPr lang="en-US" sz="1867" dirty="0"/>
              <a:t>Read all necessary columns</a:t>
            </a:r>
          </a:p>
          <a:p>
            <a:pPr>
              <a:buFontTx/>
              <a:buChar char="-"/>
            </a:pPr>
            <a:r>
              <a:rPr lang="en-US" sz="1867" dirty="0"/>
              <a:t>If successful, note success time, or position of primary key for each table</a:t>
            </a:r>
          </a:p>
          <a:p>
            <a:pPr>
              <a:buFontTx/>
              <a:buChar char="-"/>
            </a:pPr>
            <a:r>
              <a:rPr lang="en-US" sz="1867" dirty="0"/>
              <a:t>If it breaks, find the error, fix it, and rerun job</a:t>
            </a:r>
          </a:p>
        </p:txBody>
      </p:sp>
    </p:spTree>
    <p:extLst>
      <p:ext uri="{BB962C8B-B14F-4D97-AF65-F5344CB8AC3E}">
        <p14:creationId xmlns:p14="http://schemas.microsoft.com/office/powerpoint/2010/main" val="287352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888" y="62544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61508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225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53068C-B4D0-B84A-86E6-49EAC3E4264C}"/>
              </a:ext>
            </a:extLst>
          </p:cNvPr>
          <p:cNvSpPr txBox="1">
            <a:spLocks/>
          </p:cNvSpPr>
          <p:nvPr/>
        </p:nvSpPr>
        <p:spPr>
          <a:xfrm>
            <a:off x="6192891" y="1011350"/>
            <a:ext cx="5733639" cy="4207933"/>
          </a:xfrm>
          <a:prstGeom prst="rect">
            <a:avLst/>
          </a:prstGeom>
        </p:spPr>
        <p:txBody>
          <a:bodyPr/>
          <a:lstStyle>
            <a:lvl1pPr marL="144029" indent="-144029" algn="l" defTabSz="576116" rtl="0" eaLnBrk="1" latinLnBrk="0" hangingPunct="1">
              <a:lnSpc>
                <a:spcPct val="90000"/>
              </a:lnSpc>
              <a:spcBef>
                <a:spcPts val="756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64" indent="-144029" algn="l" defTabSz="576116" rtl="0" eaLnBrk="1" latinLnBrk="0" hangingPunct="1">
              <a:lnSpc>
                <a:spcPct val="90000"/>
              </a:lnSpc>
              <a:spcBef>
                <a:spcPts val="504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9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922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951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297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009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1037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066" indent="-115223" algn="l" defTabSz="576116" rtl="0" eaLnBrk="1" latinLnBrk="0" hangingPunct="1">
              <a:lnSpc>
                <a:spcPct val="90000"/>
              </a:lnSpc>
              <a:spcBef>
                <a:spcPts val="378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Geomanist" panose="02000503000000020004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AFB40A-A3BB-8C4A-B0DF-818B71DF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19" y="919909"/>
            <a:ext cx="4977727" cy="812800"/>
          </a:xfrm>
        </p:spPr>
        <p:txBody>
          <a:bodyPr/>
          <a:lstStyle/>
          <a:p>
            <a:r>
              <a:rPr lang="en-US" dirty="0"/>
              <a:t>Your MySQL Database on ETL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0ED01-789F-EB44-91AC-A70F314EC2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8973" y="449183"/>
            <a:ext cx="5389508" cy="5483020"/>
          </a:xfrm>
        </p:spPr>
        <p:txBody>
          <a:bodyPr/>
          <a:lstStyle/>
          <a:p>
            <a:pPr marL="0" indent="0">
              <a:buNone/>
            </a:pPr>
            <a:endParaRPr lang="en-US" sz="1867" dirty="0">
              <a:solidFill>
                <a:schemeClr val="tx2"/>
              </a:solidFill>
              <a:latin typeface="Geomanist Book" panose="02000503000000020004" pitchFamily="2" charset="77"/>
            </a:endParaRPr>
          </a:p>
          <a:p>
            <a:pPr>
              <a:buFontTx/>
              <a:buChar char="-"/>
            </a:pPr>
            <a:r>
              <a:rPr lang="en-US" sz="1867" dirty="0"/>
              <a:t>Database is spending time on large queries</a:t>
            </a:r>
          </a:p>
          <a:p>
            <a:pPr>
              <a:buFontTx/>
              <a:buChar char="-"/>
            </a:pPr>
            <a:r>
              <a:rPr lang="en-US" sz="1867" dirty="0"/>
              <a:t>Because of the above, you can run it on a slave</a:t>
            </a:r>
          </a:p>
          <a:p>
            <a:pPr>
              <a:buFontTx/>
              <a:buChar char="-"/>
            </a:pPr>
            <a:r>
              <a:rPr lang="en-US" sz="1867" dirty="0"/>
              <a:t>We need to do a nightly backup on that slave too</a:t>
            </a:r>
          </a:p>
          <a:p>
            <a:pPr>
              <a:buFontTx/>
              <a:buChar char="-"/>
            </a:pPr>
            <a:r>
              <a:rPr lang="en-US" sz="1867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buffer_pool</a:t>
            </a:r>
            <a:r>
              <a:rPr lang="en-US" sz="1867" dirty="0">
                <a:ea typeface="Menlo" panose="020B0609030804020204" pitchFamily="49" charset="0"/>
                <a:cs typeface="Menlo" panose="020B0609030804020204" pitchFamily="49" charset="0"/>
              </a:rPr>
              <a:t> pollution</a:t>
            </a:r>
          </a:p>
          <a:p>
            <a:pPr lvl="1">
              <a:buFontTx/>
              <a:buChar char="-"/>
            </a:pPr>
            <a:r>
              <a:rPr lang="en-US" sz="1601" dirty="0">
                <a:ea typeface="Menlo" panose="020B0609030804020204" pitchFamily="49" charset="0"/>
                <a:cs typeface="Menlo" panose="020B0609030804020204" pitchFamily="49" charset="0"/>
              </a:rPr>
              <a:t>Meaningful OTLP data is evicted from the buffer pool</a:t>
            </a:r>
          </a:p>
          <a:p>
            <a:pPr lvl="1">
              <a:buFontTx/>
              <a:buChar char="-"/>
            </a:pPr>
            <a:r>
              <a:rPr lang="en-US" sz="1601" dirty="0">
                <a:ea typeface="Menlo" panose="020B0609030804020204" pitchFamily="49" charset="0"/>
                <a:cs typeface="Menlo" panose="020B0609030804020204" pitchFamily="49" charset="0"/>
              </a:rPr>
              <a:t>Replaced with ETL results, reducing cache hits (37%)</a:t>
            </a:r>
          </a:p>
          <a:p>
            <a:pPr lvl="1">
              <a:buFontTx/>
              <a:buChar char="-"/>
            </a:pPr>
            <a:r>
              <a:rPr lang="en-US" sz="1601" dirty="0">
                <a:ea typeface="Menlo" panose="020B0609030804020204" pitchFamily="49" charset="0"/>
                <a:cs typeface="Menlo" panose="020B0609030804020204" pitchFamily="49" charset="0"/>
              </a:rPr>
              <a:t>Can control with </a:t>
            </a:r>
            <a:r>
              <a:rPr lang="en-US" sz="1600" dirty="0">
                <a:hlinkClick r:id="rId3"/>
              </a:rPr>
              <a:t>innodb_old_blocks_pct</a:t>
            </a:r>
            <a:r>
              <a:rPr lang="en-US" sz="1600" dirty="0"/>
              <a:t> and </a:t>
            </a:r>
            <a:r>
              <a:rPr lang="en-US" sz="1600" dirty="0">
                <a:hlinkClick r:id="rId4"/>
              </a:rPr>
              <a:t>innodb_old_blocks_time</a:t>
            </a:r>
            <a:endParaRPr lang="en-US" sz="1601" dirty="0"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buFontTx/>
              <a:buChar char="-"/>
            </a:pPr>
            <a:r>
              <a:rPr lang="en-US" sz="1867" dirty="0"/>
              <a:t>Data is stale as soon as extract process is done</a:t>
            </a:r>
          </a:p>
          <a:p>
            <a:pPr>
              <a:buFontTx/>
              <a:buChar char="-"/>
            </a:pPr>
            <a:r>
              <a:rPr lang="en-US" sz="1867" dirty="0"/>
              <a:t>If it breaks, admin fixes the error.</a:t>
            </a:r>
          </a:p>
          <a:p>
            <a:pPr lvl="1">
              <a:buFontTx/>
              <a:buChar char="-"/>
            </a:pPr>
            <a:r>
              <a:rPr lang="en-US" sz="1601" dirty="0"/>
              <a:t>It might be too late to rerun a nightly job.  Too much database load during the day</a:t>
            </a:r>
          </a:p>
          <a:p>
            <a:pPr lvl="1">
              <a:buFontTx/>
              <a:buChar char="-"/>
            </a:pPr>
            <a:r>
              <a:rPr lang="en-US" sz="1601" dirty="0"/>
              <a:t>So, run a ”double” nightly job</a:t>
            </a:r>
          </a:p>
          <a:p>
            <a:pPr lvl="1">
              <a:buFontTx/>
              <a:buChar char="-"/>
            </a:pPr>
            <a:r>
              <a:rPr lang="en-US" sz="1601" dirty="0"/>
              <a:t>Stale analytics for today</a:t>
            </a:r>
          </a:p>
          <a:p>
            <a:pPr lvl="1">
              <a:buFontTx/>
              <a:buChar char="-"/>
            </a:pPr>
            <a:r>
              <a:rPr lang="en-US" sz="1601" dirty="0"/>
              <a:t>Repeat from step 1 </a:t>
            </a:r>
            <a:r>
              <a:rPr lang="en-US" sz="1601" dirty="0">
                <a:sym typeface="Wingdings" pitchFamily="2" charset="2"/>
              </a:rPr>
              <a:t></a:t>
            </a:r>
            <a:endParaRPr lang="en-US" sz="1601" dirty="0"/>
          </a:p>
        </p:txBody>
      </p:sp>
    </p:spTree>
    <p:extLst>
      <p:ext uri="{BB962C8B-B14F-4D97-AF65-F5344CB8AC3E}">
        <p14:creationId xmlns:p14="http://schemas.microsoft.com/office/powerpoint/2010/main" val="4154215061"/>
      </p:ext>
    </p:extLst>
  </p:cSld>
  <p:clrMapOvr>
    <a:masterClrMapping/>
  </p:clrMapOvr>
</p:sld>
</file>

<file path=ppt/theme/theme1.xml><?xml version="1.0" encoding="utf-8"?>
<a:theme xmlns:a="http://schemas.openxmlformats.org/drawingml/2006/main" name="VMware">
  <a:themeElements>
    <a:clrScheme name="Custom 2">
      <a:dk1>
        <a:srgbClr val="717074"/>
      </a:dk1>
      <a:lt1>
        <a:srgbClr val="FFFFFF"/>
      </a:lt1>
      <a:dk2>
        <a:srgbClr val="000000"/>
      </a:dk2>
      <a:lt2>
        <a:srgbClr val="C6C6C8"/>
      </a:lt2>
      <a:accent1>
        <a:srgbClr val="4B81FF"/>
      </a:accent1>
      <a:accent2>
        <a:srgbClr val="3E65B5"/>
      </a:accent2>
      <a:accent3>
        <a:srgbClr val="2E2B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PMS130">
      <a:srgbClr val="FDB813"/>
    </a:custClr>
    <a:custClr name="PMS144">
      <a:srgbClr val="F8981D"/>
    </a:custClr>
    <a:custClr name="PMS180">
      <a:srgbClr val="D9541E"/>
    </a:custClr>
    <a:custClr name="PMS1807">
      <a:srgbClr val="9E3039"/>
    </a:custClr>
    <a:custClr name="PMS195">
      <a:srgbClr val="820024"/>
    </a:custClr>
    <a:custClr name="PMS174">
      <a:srgbClr val="9A3B26"/>
    </a:custClr>
    <a:custClr name="PMS7519">
      <a:srgbClr val="574319"/>
    </a:custClr>
    <a:custClr name="PMS654">
      <a:srgbClr val="003D79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1132</Words>
  <Application>Microsoft Macintosh PowerPoint</Application>
  <PresentationFormat>Widescreen</PresentationFormat>
  <Paragraphs>259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Geomanist</vt:lpstr>
      <vt:lpstr>Geomanist Book</vt:lpstr>
      <vt:lpstr>Gill Sans</vt:lpstr>
      <vt:lpstr>Menlo</vt:lpstr>
      <vt:lpstr>VMware</vt:lpstr>
      <vt:lpstr>Moving Data in real-time into Amazon Redshift</vt:lpstr>
      <vt:lpstr>Welcome!</vt:lpstr>
      <vt:lpstr>Who are you anyway?</vt:lpstr>
      <vt:lpstr>Topics</vt:lpstr>
      <vt:lpstr>RedShift</vt:lpstr>
      <vt:lpstr>Why Amazon RedShift?</vt:lpstr>
      <vt:lpstr>ETL</vt:lpstr>
      <vt:lpstr>ETL, again</vt:lpstr>
      <vt:lpstr>Your MySQL Database on ETL</vt:lpstr>
      <vt:lpstr>ETL (Transform)</vt:lpstr>
      <vt:lpstr>ETL (Load)</vt:lpstr>
      <vt:lpstr>Real Time Replication into RedShift</vt:lpstr>
      <vt:lpstr>Data Warehouse Integration is Changing</vt:lpstr>
      <vt:lpstr>A Use Case for Real Time</vt:lpstr>
      <vt:lpstr>Tungsten Replicator: Data Warehouses</vt:lpstr>
      <vt:lpstr>How Redshift Replication Works</vt:lpstr>
      <vt:lpstr>MySQL Extraction</vt:lpstr>
      <vt:lpstr>Apply into Redshift</vt:lpstr>
      <vt:lpstr>How Materialization Works</vt:lpstr>
      <vt:lpstr>Fun stuff available for Redshift with Tungsten Replicator</vt:lpstr>
      <vt:lpstr>Replicating into a single Schema</vt:lpstr>
      <vt:lpstr>Filters</vt:lpstr>
      <vt:lpstr>Popular Filters</vt:lpstr>
      <vt:lpstr>ddlscan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Data in real-time into Amazon Redshift</dc:title>
  <dc:creator>matthew lang</dc:creator>
  <cp:lastModifiedBy>matthew lang</cp:lastModifiedBy>
  <cp:revision>47</cp:revision>
  <dcterms:created xsi:type="dcterms:W3CDTF">2019-05-28T14:45:15Z</dcterms:created>
  <dcterms:modified xsi:type="dcterms:W3CDTF">2019-06-10T14:58:45Z</dcterms:modified>
</cp:coreProperties>
</file>